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8" r:id="rId3"/>
    <p:sldId id="278" r:id="rId4"/>
    <p:sldId id="280" r:id="rId5"/>
    <p:sldId id="281" r:id="rId6"/>
    <p:sldId id="291" r:id="rId7"/>
    <p:sldId id="426" r:id="rId8"/>
    <p:sldId id="427" r:id="rId9"/>
    <p:sldId id="428" r:id="rId10"/>
    <p:sldId id="429" r:id="rId11"/>
    <p:sldId id="284" r:id="rId12"/>
    <p:sldId id="430" r:id="rId13"/>
    <p:sldId id="290" r:id="rId14"/>
    <p:sldId id="447" r:id="rId15"/>
    <p:sldId id="448" r:id="rId16"/>
    <p:sldId id="450" r:id="rId17"/>
    <p:sldId id="451" r:id="rId18"/>
    <p:sldId id="449" r:id="rId19"/>
    <p:sldId id="452" r:id="rId20"/>
    <p:sldId id="453" r:id="rId21"/>
    <p:sldId id="455" r:id="rId22"/>
    <p:sldId id="456" r:id="rId23"/>
    <p:sldId id="457" r:id="rId24"/>
    <p:sldId id="458" r:id="rId25"/>
    <p:sldId id="459" r:id="rId26"/>
    <p:sldId id="460" r:id="rId27"/>
    <p:sldId id="461" r:id="rId28"/>
    <p:sldId id="289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9591" autoAdjust="0"/>
  </p:normalViewPr>
  <p:slideViewPr>
    <p:cSldViewPr snapToGrid="0">
      <p:cViewPr varScale="1">
        <p:scale>
          <a:sx n="77" d="100"/>
          <a:sy n="77" d="100"/>
        </p:scale>
        <p:origin x="91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CE65C7-DDD3-4EFF-B5F4-FA1E7FC1CB9A}" type="datetimeFigureOut">
              <a:rPr lang="en-US" smtClean="0"/>
              <a:t>28-Mar-23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ACB9E8-9CC5-4EAC-9180-95EDD407DD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6428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ACB9E8-9CC5-4EAC-9180-95EDD407DD0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0045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ACB9E8-9CC5-4EAC-9180-95EDD407DD0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8362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ACB9E8-9CC5-4EAC-9180-95EDD407DD0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9520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ACB9E8-9CC5-4EAC-9180-95EDD407DD0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306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Italy, a person can be fined up to 1000€ for not wearing a mask. </a:t>
            </a:r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1B10AB-8724-47ED-B7DD-4C1280815D4F}" type="slidenum">
              <a:rPr lang="hr-HR" smtClean="0">
                <a:solidFill>
                  <a:prstClr val="black"/>
                </a:solidFill>
              </a:rPr>
              <a:pPr/>
              <a:t>14</a:t>
            </a:fld>
            <a:endParaRPr lang="hr-H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51606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Italy, a person can be fined up to 1000€ for not wearing a mask. </a:t>
            </a:r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1B10AB-8724-47ED-B7DD-4C1280815D4F}" type="slidenum">
              <a:rPr lang="hr-HR" smtClean="0">
                <a:solidFill>
                  <a:prstClr val="black"/>
                </a:solidFill>
              </a:rPr>
              <a:pPr/>
              <a:t>15</a:t>
            </a:fld>
            <a:endParaRPr lang="hr-H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25783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 err="1"/>
              <a:t>You</a:t>
            </a:r>
            <a:r>
              <a:rPr lang="hr-HR" dirty="0"/>
              <a:t> must </a:t>
            </a:r>
            <a:r>
              <a:rPr lang="hr-HR" dirty="0" err="1"/>
              <a:t>address</a:t>
            </a:r>
            <a:r>
              <a:rPr lang="hr-HR" dirty="0"/>
              <a:t> at </a:t>
            </a:r>
            <a:r>
              <a:rPr lang="hr-HR" dirty="0" err="1"/>
              <a:t>least</a:t>
            </a:r>
            <a:r>
              <a:rPr lang="hr-HR" dirty="0"/>
              <a:t> 1 </a:t>
            </a:r>
            <a:r>
              <a:rPr lang="hr-HR" dirty="0" err="1"/>
              <a:t>priority</a:t>
            </a:r>
            <a:r>
              <a:rPr lang="hr-HR" dirty="0"/>
              <a:t>.</a:t>
            </a:r>
            <a:r>
              <a:rPr lang="hr-HR" baseline="0" dirty="0"/>
              <a:t>  </a:t>
            </a:r>
            <a:r>
              <a:rPr lang="hr-HR" baseline="0" dirty="0" err="1"/>
              <a:t>You</a:t>
            </a:r>
            <a:r>
              <a:rPr lang="hr-HR" baseline="0" dirty="0"/>
              <a:t> </a:t>
            </a:r>
            <a:r>
              <a:rPr lang="hr-HR" baseline="0" dirty="0" err="1"/>
              <a:t>should</a:t>
            </a:r>
            <a:r>
              <a:rPr lang="hr-HR" baseline="0" dirty="0"/>
              <a:t> </a:t>
            </a:r>
            <a:r>
              <a:rPr lang="hr-HR" baseline="0" dirty="0" err="1"/>
              <a:t>address</a:t>
            </a:r>
            <a:r>
              <a:rPr lang="hr-HR" baseline="0" dirty="0"/>
              <a:t> </a:t>
            </a:r>
            <a:r>
              <a:rPr lang="hr-HR" baseline="0" dirty="0" err="1"/>
              <a:t>the</a:t>
            </a:r>
            <a:r>
              <a:rPr lang="hr-HR" baseline="0" dirty="0"/>
              <a:t> </a:t>
            </a:r>
            <a:r>
              <a:rPr lang="hr-HR" baseline="0" dirty="0" err="1"/>
              <a:t>annual</a:t>
            </a:r>
            <a:r>
              <a:rPr lang="hr-HR" baseline="0" dirty="0"/>
              <a:t> </a:t>
            </a:r>
            <a:r>
              <a:rPr lang="hr-HR" baseline="0" dirty="0" err="1"/>
              <a:t>priorities</a:t>
            </a:r>
            <a:r>
              <a:rPr lang="hr-HR" baseline="0" dirty="0"/>
              <a:t>. </a:t>
            </a:r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1B10AB-8724-47ED-B7DD-4C1280815D4F}" type="slidenum">
              <a:rPr lang="hr-HR" smtClean="0">
                <a:solidFill>
                  <a:prstClr val="black"/>
                </a:solidFill>
              </a:rPr>
              <a:pPr/>
              <a:t>16</a:t>
            </a:fld>
            <a:endParaRPr lang="hr-H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2826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 err="1"/>
              <a:t>You</a:t>
            </a:r>
            <a:r>
              <a:rPr lang="hr-HR" dirty="0"/>
              <a:t> must </a:t>
            </a:r>
            <a:r>
              <a:rPr lang="hr-HR" dirty="0" err="1"/>
              <a:t>address</a:t>
            </a:r>
            <a:r>
              <a:rPr lang="hr-HR" dirty="0"/>
              <a:t> at </a:t>
            </a:r>
            <a:r>
              <a:rPr lang="hr-HR" dirty="0" err="1"/>
              <a:t>least</a:t>
            </a:r>
            <a:r>
              <a:rPr lang="hr-HR" dirty="0"/>
              <a:t> 1 </a:t>
            </a:r>
            <a:r>
              <a:rPr lang="hr-HR" dirty="0" err="1"/>
              <a:t>priority</a:t>
            </a:r>
            <a:r>
              <a:rPr lang="hr-HR" dirty="0"/>
              <a:t>.</a:t>
            </a:r>
            <a:r>
              <a:rPr lang="hr-HR" baseline="0" dirty="0"/>
              <a:t>  </a:t>
            </a:r>
            <a:r>
              <a:rPr lang="hr-HR" baseline="0" dirty="0" err="1"/>
              <a:t>You</a:t>
            </a:r>
            <a:r>
              <a:rPr lang="hr-HR" baseline="0" dirty="0"/>
              <a:t> </a:t>
            </a:r>
            <a:r>
              <a:rPr lang="hr-HR" baseline="0" dirty="0" err="1"/>
              <a:t>should</a:t>
            </a:r>
            <a:r>
              <a:rPr lang="hr-HR" baseline="0" dirty="0"/>
              <a:t> </a:t>
            </a:r>
            <a:r>
              <a:rPr lang="hr-HR" baseline="0" dirty="0" err="1"/>
              <a:t>address</a:t>
            </a:r>
            <a:r>
              <a:rPr lang="hr-HR" baseline="0" dirty="0"/>
              <a:t> </a:t>
            </a:r>
            <a:r>
              <a:rPr lang="hr-HR" baseline="0" dirty="0" err="1"/>
              <a:t>the</a:t>
            </a:r>
            <a:r>
              <a:rPr lang="hr-HR" baseline="0" dirty="0"/>
              <a:t> </a:t>
            </a:r>
            <a:r>
              <a:rPr lang="hr-HR" baseline="0" dirty="0" err="1"/>
              <a:t>annual</a:t>
            </a:r>
            <a:r>
              <a:rPr lang="hr-HR" baseline="0" dirty="0"/>
              <a:t> </a:t>
            </a:r>
            <a:r>
              <a:rPr lang="hr-HR" baseline="0" dirty="0" err="1"/>
              <a:t>priorities</a:t>
            </a:r>
            <a:r>
              <a:rPr lang="hr-HR" baseline="0" dirty="0"/>
              <a:t>. </a:t>
            </a:r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1B10AB-8724-47ED-B7DD-4C1280815D4F}" type="slidenum">
              <a:rPr lang="hr-HR" smtClean="0">
                <a:solidFill>
                  <a:prstClr val="black"/>
                </a:solidFill>
              </a:rPr>
              <a:pPr/>
              <a:t>17</a:t>
            </a:fld>
            <a:endParaRPr lang="hr-H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5683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 err="1"/>
              <a:t>You</a:t>
            </a:r>
            <a:r>
              <a:rPr lang="hr-HR" dirty="0"/>
              <a:t> must </a:t>
            </a:r>
            <a:r>
              <a:rPr lang="hr-HR" dirty="0" err="1"/>
              <a:t>address</a:t>
            </a:r>
            <a:r>
              <a:rPr lang="hr-HR" dirty="0"/>
              <a:t> at </a:t>
            </a:r>
            <a:r>
              <a:rPr lang="hr-HR" dirty="0" err="1"/>
              <a:t>least</a:t>
            </a:r>
            <a:r>
              <a:rPr lang="hr-HR" dirty="0"/>
              <a:t> 1 </a:t>
            </a:r>
            <a:r>
              <a:rPr lang="hr-HR" dirty="0" err="1"/>
              <a:t>priority</a:t>
            </a:r>
            <a:r>
              <a:rPr lang="hr-HR" dirty="0"/>
              <a:t>.</a:t>
            </a:r>
            <a:r>
              <a:rPr lang="hr-HR" baseline="0" dirty="0"/>
              <a:t>  </a:t>
            </a:r>
            <a:r>
              <a:rPr lang="hr-HR" baseline="0" dirty="0" err="1"/>
              <a:t>You</a:t>
            </a:r>
            <a:r>
              <a:rPr lang="hr-HR" baseline="0" dirty="0"/>
              <a:t> </a:t>
            </a:r>
            <a:r>
              <a:rPr lang="hr-HR" baseline="0" dirty="0" err="1"/>
              <a:t>should</a:t>
            </a:r>
            <a:r>
              <a:rPr lang="hr-HR" baseline="0" dirty="0"/>
              <a:t> </a:t>
            </a:r>
            <a:r>
              <a:rPr lang="hr-HR" baseline="0" dirty="0" err="1"/>
              <a:t>address</a:t>
            </a:r>
            <a:r>
              <a:rPr lang="hr-HR" baseline="0" dirty="0"/>
              <a:t> </a:t>
            </a:r>
            <a:r>
              <a:rPr lang="hr-HR" baseline="0" dirty="0" err="1"/>
              <a:t>the</a:t>
            </a:r>
            <a:r>
              <a:rPr lang="hr-HR" baseline="0" dirty="0"/>
              <a:t> </a:t>
            </a:r>
            <a:r>
              <a:rPr lang="hr-HR" baseline="0" dirty="0" err="1"/>
              <a:t>annual</a:t>
            </a:r>
            <a:r>
              <a:rPr lang="hr-HR" baseline="0" dirty="0"/>
              <a:t> </a:t>
            </a:r>
            <a:r>
              <a:rPr lang="hr-HR" baseline="0" dirty="0" err="1"/>
              <a:t>priorities</a:t>
            </a:r>
            <a:r>
              <a:rPr lang="hr-HR" baseline="0" dirty="0"/>
              <a:t>. </a:t>
            </a:r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1B10AB-8724-47ED-B7DD-4C1280815D4F}" type="slidenum">
              <a:rPr lang="hr-HR" smtClean="0">
                <a:solidFill>
                  <a:prstClr val="black"/>
                </a:solidFill>
              </a:rPr>
              <a:pPr/>
              <a:t>18</a:t>
            </a:fld>
            <a:endParaRPr lang="hr-H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3554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 err="1"/>
              <a:t>You</a:t>
            </a:r>
            <a:r>
              <a:rPr lang="hr-HR" dirty="0"/>
              <a:t> must </a:t>
            </a:r>
            <a:r>
              <a:rPr lang="hr-HR" dirty="0" err="1"/>
              <a:t>address</a:t>
            </a:r>
            <a:r>
              <a:rPr lang="hr-HR" dirty="0"/>
              <a:t> at </a:t>
            </a:r>
            <a:r>
              <a:rPr lang="hr-HR" dirty="0" err="1"/>
              <a:t>least</a:t>
            </a:r>
            <a:r>
              <a:rPr lang="hr-HR" dirty="0"/>
              <a:t> 1 </a:t>
            </a:r>
            <a:r>
              <a:rPr lang="hr-HR" dirty="0" err="1"/>
              <a:t>priority</a:t>
            </a:r>
            <a:r>
              <a:rPr lang="hr-HR" dirty="0"/>
              <a:t>.</a:t>
            </a:r>
            <a:r>
              <a:rPr lang="hr-HR" baseline="0" dirty="0"/>
              <a:t>  </a:t>
            </a:r>
            <a:r>
              <a:rPr lang="hr-HR" baseline="0" dirty="0" err="1"/>
              <a:t>You</a:t>
            </a:r>
            <a:r>
              <a:rPr lang="hr-HR" baseline="0" dirty="0"/>
              <a:t> </a:t>
            </a:r>
            <a:r>
              <a:rPr lang="hr-HR" baseline="0" dirty="0" err="1"/>
              <a:t>should</a:t>
            </a:r>
            <a:r>
              <a:rPr lang="hr-HR" baseline="0" dirty="0"/>
              <a:t> </a:t>
            </a:r>
            <a:r>
              <a:rPr lang="hr-HR" baseline="0" dirty="0" err="1"/>
              <a:t>address</a:t>
            </a:r>
            <a:r>
              <a:rPr lang="hr-HR" baseline="0" dirty="0"/>
              <a:t> </a:t>
            </a:r>
            <a:r>
              <a:rPr lang="hr-HR" baseline="0" dirty="0" err="1"/>
              <a:t>the</a:t>
            </a:r>
            <a:r>
              <a:rPr lang="hr-HR" baseline="0" dirty="0"/>
              <a:t> </a:t>
            </a:r>
            <a:r>
              <a:rPr lang="hr-HR" baseline="0" dirty="0" err="1"/>
              <a:t>annual</a:t>
            </a:r>
            <a:r>
              <a:rPr lang="hr-HR" baseline="0" dirty="0"/>
              <a:t> </a:t>
            </a:r>
            <a:r>
              <a:rPr lang="hr-HR" baseline="0" dirty="0" err="1"/>
              <a:t>priorities</a:t>
            </a:r>
            <a:r>
              <a:rPr lang="hr-HR" baseline="0" dirty="0"/>
              <a:t>. </a:t>
            </a:r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1B10AB-8724-47ED-B7DD-4C1280815D4F}" type="slidenum">
              <a:rPr lang="hr-HR" smtClean="0">
                <a:solidFill>
                  <a:prstClr val="black"/>
                </a:solidFill>
              </a:rPr>
              <a:pPr/>
              <a:t>19</a:t>
            </a:fld>
            <a:endParaRPr lang="hr-H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8922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 err="1"/>
              <a:t>You</a:t>
            </a:r>
            <a:r>
              <a:rPr lang="hr-HR" dirty="0"/>
              <a:t> must </a:t>
            </a:r>
            <a:r>
              <a:rPr lang="hr-HR" dirty="0" err="1"/>
              <a:t>address</a:t>
            </a:r>
            <a:r>
              <a:rPr lang="hr-HR" dirty="0"/>
              <a:t> at </a:t>
            </a:r>
            <a:r>
              <a:rPr lang="hr-HR" dirty="0" err="1"/>
              <a:t>least</a:t>
            </a:r>
            <a:r>
              <a:rPr lang="hr-HR" dirty="0"/>
              <a:t> 1 </a:t>
            </a:r>
            <a:r>
              <a:rPr lang="hr-HR" dirty="0" err="1"/>
              <a:t>priority</a:t>
            </a:r>
            <a:r>
              <a:rPr lang="hr-HR" dirty="0"/>
              <a:t>.</a:t>
            </a:r>
            <a:r>
              <a:rPr lang="hr-HR" baseline="0" dirty="0"/>
              <a:t>  </a:t>
            </a:r>
            <a:r>
              <a:rPr lang="hr-HR" baseline="0" dirty="0" err="1"/>
              <a:t>You</a:t>
            </a:r>
            <a:r>
              <a:rPr lang="hr-HR" baseline="0" dirty="0"/>
              <a:t> </a:t>
            </a:r>
            <a:r>
              <a:rPr lang="hr-HR" baseline="0" dirty="0" err="1"/>
              <a:t>should</a:t>
            </a:r>
            <a:r>
              <a:rPr lang="hr-HR" baseline="0" dirty="0"/>
              <a:t> </a:t>
            </a:r>
            <a:r>
              <a:rPr lang="hr-HR" baseline="0" dirty="0" err="1"/>
              <a:t>address</a:t>
            </a:r>
            <a:r>
              <a:rPr lang="hr-HR" baseline="0" dirty="0"/>
              <a:t> </a:t>
            </a:r>
            <a:r>
              <a:rPr lang="hr-HR" baseline="0" dirty="0" err="1"/>
              <a:t>the</a:t>
            </a:r>
            <a:r>
              <a:rPr lang="hr-HR" baseline="0" dirty="0"/>
              <a:t> </a:t>
            </a:r>
            <a:r>
              <a:rPr lang="hr-HR" baseline="0" dirty="0" err="1"/>
              <a:t>annual</a:t>
            </a:r>
            <a:r>
              <a:rPr lang="hr-HR" baseline="0" dirty="0"/>
              <a:t> </a:t>
            </a:r>
            <a:r>
              <a:rPr lang="hr-HR" baseline="0" dirty="0" err="1"/>
              <a:t>priorities</a:t>
            </a:r>
            <a:r>
              <a:rPr lang="hr-HR" baseline="0" dirty="0"/>
              <a:t>. </a:t>
            </a:r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1B10AB-8724-47ED-B7DD-4C1280815D4F}" type="slidenum">
              <a:rPr lang="hr-HR" smtClean="0">
                <a:solidFill>
                  <a:prstClr val="black"/>
                </a:solidFill>
              </a:rPr>
              <a:pPr/>
              <a:t>20</a:t>
            </a:fld>
            <a:endParaRPr lang="hr-H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4202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ACB9E8-9CC5-4EAC-9180-95EDD407DD0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00594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 err="1"/>
              <a:t>You</a:t>
            </a:r>
            <a:r>
              <a:rPr lang="hr-HR" dirty="0"/>
              <a:t> must </a:t>
            </a:r>
            <a:r>
              <a:rPr lang="hr-HR" dirty="0" err="1"/>
              <a:t>address</a:t>
            </a:r>
            <a:r>
              <a:rPr lang="hr-HR" dirty="0"/>
              <a:t> at </a:t>
            </a:r>
            <a:r>
              <a:rPr lang="hr-HR" dirty="0" err="1"/>
              <a:t>least</a:t>
            </a:r>
            <a:r>
              <a:rPr lang="hr-HR" dirty="0"/>
              <a:t> 1 </a:t>
            </a:r>
            <a:r>
              <a:rPr lang="hr-HR" dirty="0" err="1"/>
              <a:t>priority</a:t>
            </a:r>
            <a:r>
              <a:rPr lang="hr-HR" dirty="0"/>
              <a:t>.</a:t>
            </a:r>
            <a:r>
              <a:rPr lang="hr-HR" baseline="0" dirty="0"/>
              <a:t>  </a:t>
            </a:r>
            <a:r>
              <a:rPr lang="hr-HR" baseline="0" dirty="0" err="1"/>
              <a:t>You</a:t>
            </a:r>
            <a:r>
              <a:rPr lang="hr-HR" baseline="0" dirty="0"/>
              <a:t> </a:t>
            </a:r>
            <a:r>
              <a:rPr lang="hr-HR" baseline="0" dirty="0" err="1"/>
              <a:t>should</a:t>
            </a:r>
            <a:r>
              <a:rPr lang="hr-HR" baseline="0" dirty="0"/>
              <a:t> </a:t>
            </a:r>
            <a:r>
              <a:rPr lang="hr-HR" baseline="0" dirty="0" err="1"/>
              <a:t>address</a:t>
            </a:r>
            <a:r>
              <a:rPr lang="hr-HR" baseline="0" dirty="0"/>
              <a:t> </a:t>
            </a:r>
            <a:r>
              <a:rPr lang="hr-HR" baseline="0" dirty="0" err="1"/>
              <a:t>the</a:t>
            </a:r>
            <a:r>
              <a:rPr lang="hr-HR" baseline="0" dirty="0"/>
              <a:t> </a:t>
            </a:r>
            <a:r>
              <a:rPr lang="hr-HR" baseline="0" dirty="0" err="1"/>
              <a:t>annual</a:t>
            </a:r>
            <a:r>
              <a:rPr lang="hr-HR" baseline="0" dirty="0"/>
              <a:t> </a:t>
            </a:r>
            <a:r>
              <a:rPr lang="hr-HR" baseline="0" dirty="0" err="1"/>
              <a:t>priorities</a:t>
            </a:r>
            <a:r>
              <a:rPr lang="hr-HR" baseline="0" dirty="0"/>
              <a:t>. </a:t>
            </a:r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1B10AB-8724-47ED-B7DD-4C1280815D4F}" type="slidenum">
              <a:rPr lang="hr-HR" smtClean="0">
                <a:solidFill>
                  <a:prstClr val="black"/>
                </a:solidFill>
              </a:rPr>
              <a:pPr/>
              <a:t>21</a:t>
            </a:fld>
            <a:endParaRPr lang="hr-H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4513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ACB9E8-9CC5-4EAC-9180-95EDD407DD06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3990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ACB9E8-9CC5-4EAC-9180-95EDD407DD06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71025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ACB9E8-9CC5-4EAC-9180-95EDD407DD06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08514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ACB9E8-9CC5-4EAC-9180-95EDD407DD06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9988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ACB9E8-9CC5-4EAC-9180-95EDD407DD06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74959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ACB9E8-9CC5-4EAC-9180-95EDD407DD06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52826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ACB9E8-9CC5-4EAC-9180-95EDD407DD06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9380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ACB9E8-9CC5-4EAC-9180-95EDD407DD0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2027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ACB9E8-9CC5-4EAC-9180-95EDD407DD0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0833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ACB9E8-9CC5-4EAC-9180-95EDD407DD0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0700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 err="1"/>
              <a:t>You</a:t>
            </a:r>
            <a:r>
              <a:rPr lang="hr-HR" dirty="0"/>
              <a:t> must </a:t>
            </a:r>
            <a:r>
              <a:rPr lang="hr-HR" dirty="0" err="1"/>
              <a:t>address</a:t>
            </a:r>
            <a:r>
              <a:rPr lang="hr-HR" dirty="0"/>
              <a:t> at </a:t>
            </a:r>
            <a:r>
              <a:rPr lang="hr-HR" dirty="0" err="1"/>
              <a:t>least</a:t>
            </a:r>
            <a:r>
              <a:rPr lang="hr-HR" dirty="0"/>
              <a:t> 1 </a:t>
            </a:r>
            <a:r>
              <a:rPr lang="hr-HR" dirty="0" err="1"/>
              <a:t>priority</a:t>
            </a:r>
            <a:r>
              <a:rPr lang="hr-HR" dirty="0"/>
              <a:t>.</a:t>
            </a:r>
            <a:r>
              <a:rPr lang="hr-HR" baseline="0" dirty="0"/>
              <a:t>  </a:t>
            </a:r>
            <a:r>
              <a:rPr lang="hr-HR" baseline="0" dirty="0" err="1"/>
              <a:t>You</a:t>
            </a:r>
            <a:r>
              <a:rPr lang="hr-HR" baseline="0" dirty="0"/>
              <a:t> </a:t>
            </a:r>
            <a:r>
              <a:rPr lang="hr-HR" baseline="0" dirty="0" err="1"/>
              <a:t>should</a:t>
            </a:r>
            <a:r>
              <a:rPr lang="hr-HR" baseline="0" dirty="0"/>
              <a:t> </a:t>
            </a:r>
            <a:r>
              <a:rPr lang="hr-HR" baseline="0" dirty="0" err="1"/>
              <a:t>address</a:t>
            </a:r>
            <a:r>
              <a:rPr lang="hr-HR" baseline="0" dirty="0"/>
              <a:t> </a:t>
            </a:r>
            <a:r>
              <a:rPr lang="hr-HR" baseline="0" dirty="0" err="1"/>
              <a:t>the</a:t>
            </a:r>
            <a:r>
              <a:rPr lang="hr-HR" baseline="0" dirty="0"/>
              <a:t> </a:t>
            </a:r>
            <a:r>
              <a:rPr lang="hr-HR" baseline="0" dirty="0" err="1"/>
              <a:t>annual</a:t>
            </a:r>
            <a:r>
              <a:rPr lang="hr-HR" baseline="0" dirty="0"/>
              <a:t> </a:t>
            </a:r>
            <a:r>
              <a:rPr lang="hr-HR" baseline="0" dirty="0" err="1"/>
              <a:t>priorities</a:t>
            </a:r>
            <a:r>
              <a:rPr lang="hr-HR" baseline="0" dirty="0"/>
              <a:t>. </a:t>
            </a:r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1B10AB-8724-47ED-B7DD-4C1280815D4F}" type="slidenum">
              <a:rPr lang="hr-HR" smtClean="0">
                <a:solidFill>
                  <a:prstClr val="black"/>
                </a:solidFill>
              </a:rPr>
              <a:pPr/>
              <a:t>7</a:t>
            </a:fld>
            <a:endParaRPr lang="hr-H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4574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Italy, a person can be fined up to 1000€ for not wearing a mask. </a:t>
            </a:r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1B10AB-8724-47ED-B7DD-4C1280815D4F}" type="slidenum">
              <a:rPr lang="hr-HR" smtClean="0">
                <a:solidFill>
                  <a:prstClr val="black"/>
                </a:solidFill>
              </a:rPr>
              <a:pPr/>
              <a:t>8</a:t>
            </a:fld>
            <a:endParaRPr lang="hr-H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2882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Italy, a person can be fined up to 1000€ for not wearing a mask. </a:t>
            </a:r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1B10AB-8724-47ED-B7DD-4C1280815D4F}" type="slidenum">
              <a:rPr lang="hr-HR" smtClean="0">
                <a:solidFill>
                  <a:prstClr val="black"/>
                </a:solidFill>
              </a:rPr>
              <a:pPr/>
              <a:t>9</a:t>
            </a:fld>
            <a:endParaRPr lang="hr-H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4450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Italy, a person can be fined up to 1000€ for not wearing a mask. </a:t>
            </a:r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1B10AB-8724-47ED-B7DD-4C1280815D4F}" type="slidenum">
              <a:rPr lang="hr-HR" smtClean="0">
                <a:solidFill>
                  <a:prstClr val="black"/>
                </a:solidFill>
              </a:rPr>
              <a:pPr/>
              <a:t>10</a:t>
            </a:fld>
            <a:endParaRPr lang="hr-H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0226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5018E5-2CA2-907B-03DC-2A245E585D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42D75F-4B6C-6623-C5D5-9A23993AC5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0E8BCF-D0F6-B182-068C-66B0C0C3ED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0AF39-49E3-4591-9797-A38B74444E85}" type="datetimeFigureOut">
              <a:rPr lang="en-US" smtClean="0"/>
              <a:t>28-Mar-23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6CF298-2E30-6D96-022B-6D5ED52B10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C978CA-CF39-CE60-9B41-6B35409A5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EDAA3-68D8-47BE-A691-200FE330AF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75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F99C41-1BB3-9538-E374-78C99638E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4797D5-45FC-F432-98F5-A973D4B257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2D55F7-815A-4933-A68D-D7B8487C3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0AF39-49E3-4591-9797-A38B74444E85}" type="datetimeFigureOut">
              <a:rPr lang="en-US" smtClean="0"/>
              <a:t>28-Mar-23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97D45B-60B8-DB44-F5F9-3BDA1F9BC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ED10C6-BE92-44F8-8684-4B99D24B0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EDAA3-68D8-47BE-A691-200FE330AF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383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538E94E-5FFF-94F4-3152-31C490469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0AF39-49E3-4591-9797-A38B74444E85}" type="datetimeFigureOut">
              <a:rPr lang="en-US" smtClean="0"/>
              <a:t>28-Mar-23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2C32EAE-4235-EE4A-4215-A34B70CE26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D4CB8A-26AC-DBCD-98F8-A13413675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EDAA3-68D8-47BE-A691-200FE330AF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00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3F50D0-F432-4D3A-70FD-F346BAB79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3CA832-D67C-474F-E5CA-900ADA3913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48B6EC-6623-93A2-9E04-F9202FC9CB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A762AB-6103-0949-676B-E93FA3287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0AF39-49E3-4591-9797-A38B74444E85}" type="datetimeFigureOut">
              <a:rPr lang="en-US" smtClean="0"/>
              <a:t>28-Mar-23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EEF65F-5455-0628-CDA3-B9C2B2EF7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02BB0B-CE8B-AE0A-3D17-AC8EDBC40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EDAA3-68D8-47BE-A691-200FE330AF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4083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EE3B51-EF5A-BCA2-B89C-C50DCEF5C5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4513A7F-F3D0-1B4B-685A-67DD2FC916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5185C70-A7D1-66E3-6AF9-552FFAE3C0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CACA1D-D9E0-D916-9095-26031E9D5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0AF39-49E3-4591-9797-A38B74444E85}" type="datetimeFigureOut">
              <a:rPr lang="en-US" smtClean="0"/>
              <a:t>28-Mar-23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7CA07C-571F-A12D-5B30-D9ACCFE4EE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BE1AAB-4B02-327B-B9CD-72A2B941D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EDAA3-68D8-47BE-A691-200FE330AF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4077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205B52-D65C-3472-D8FE-83E420D4F9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98A91C8-F500-FEA4-6151-3B0CBD6BA1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73B88D-B95C-947E-F91B-49C3BDA0F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0AF39-49E3-4591-9797-A38B74444E85}" type="datetimeFigureOut">
              <a:rPr lang="en-US" smtClean="0"/>
              <a:t>28-Mar-23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4E833D-6847-9C10-A06B-66EE22796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B7F46C-DFAA-1B77-3C1C-C1AA9D8A2A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EDAA3-68D8-47BE-A691-200FE330AF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679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23F7FD5-63CB-AF38-DC0D-53BD53BFF33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E8B763-B64B-4D1F-BD1A-0920D271CD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507CBF-B7B3-CDD4-6251-1A0FCD07E3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0AF39-49E3-4591-9797-A38B74444E85}" type="datetimeFigureOut">
              <a:rPr lang="en-US" smtClean="0"/>
              <a:t>28-Mar-23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3C32C9-4B0A-73C9-AF21-F529114D58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3BFC85-39F7-88ED-9F7D-96E27C6328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EDAA3-68D8-47BE-A691-200FE330AF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7896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0DEA83A-AC69-5A55-035E-1B2DFA9491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407FCB-9A0B-AFC4-32E9-383B5B844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930B5C-6461-7B8B-5655-B9935A4C85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50AF39-49E3-4591-9797-A38B74444E85}" type="datetimeFigureOut">
              <a:rPr lang="en-US" smtClean="0"/>
              <a:t>28-Mar-23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5F18A5-52AC-E606-B3C3-6CAF5FCFEF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C057AF-1217-6382-FACA-C06D34203D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7EDAA3-68D8-47BE-A691-200FE330AF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8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  <p:sldLayoutId id="2147483656" r:id="rId4"/>
    <p:sldLayoutId id="2147483657" r:id="rId5"/>
    <p:sldLayoutId id="2147483658" r:id="rId6"/>
    <p:sldLayoutId id="2147483659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mailto:patrickgaleski@gmail.com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emf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emf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6D4B7-3E36-192F-4A58-D5D45623FC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309338"/>
            <a:ext cx="9144000" cy="2119662"/>
          </a:xfrm>
        </p:spPr>
        <p:txBody>
          <a:bodyPr>
            <a:normAutofit/>
          </a:bodyPr>
          <a:lstStyle/>
          <a:p>
            <a:r>
              <a:rPr lang="en-US" sz="4400" b="1" dirty="0"/>
              <a:t>Project “BEYOND - Rural Communities pushing BEYOND COVID-19”</a:t>
            </a:r>
            <a:br>
              <a:rPr lang="en-US" sz="4400" b="1" dirty="0"/>
            </a:br>
            <a:r>
              <a:rPr lang="en-US" sz="4400" b="1" dirty="0"/>
              <a:t>ref: 101091100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6C13EBC-084A-369B-FCF5-46A7237E76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739380"/>
            <a:ext cx="9144000" cy="1655762"/>
          </a:xfrm>
        </p:spPr>
        <p:txBody>
          <a:bodyPr/>
          <a:lstStyle/>
          <a:p>
            <a:r>
              <a:rPr lang="en-US" b="1" dirty="0"/>
              <a:t>Presenter:  </a:t>
            </a:r>
          </a:p>
          <a:p>
            <a:r>
              <a:rPr lang="en-US" dirty="0"/>
              <a:t>Patrick Galeski, Director of Galeski Managements Services </a:t>
            </a:r>
            <a:r>
              <a:rPr lang="en-US" dirty="0" err="1"/>
              <a:t>j.d.o.o</a:t>
            </a:r>
            <a:r>
              <a:rPr lang="en-US" dirty="0"/>
              <a:t>.</a:t>
            </a:r>
          </a:p>
          <a:p>
            <a:r>
              <a:rPr lang="en-US" sz="2400" b="1" dirty="0">
                <a:latin typeface="Cambria" panose="02040503050406030204" pitchFamily="18" charset="0"/>
                <a:cs typeface="Arial" pitchFamily="34" charset="0"/>
              </a:rPr>
              <a:t>How to include different groups in local actions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AF4AE7-BFB5-4528-4EBF-AE4450961E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167" y="141981"/>
            <a:ext cx="1492813" cy="150730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004A9B6-380D-6861-3160-505D879089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8313" y="5380042"/>
            <a:ext cx="9275733" cy="92931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447E4E9-C01E-DE2A-D6B9-8A05DAF901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57339" y="141981"/>
            <a:ext cx="939581" cy="1167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6324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78206" y="895634"/>
            <a:ext cx="838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prstClr val="black"/>
                </a:solidFill>
                <a:cs typeface="Arial" pitchFamily="34" charset="0"/>
              </a:rPr>
              <a:t>Vaccinations </a:t>
            </a:r>
            <a:endParaRPr lang="hr-HR" sz="2800" b="1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78206" y="1639456"/>
            <a:ext cx="83820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i="1" dirty="0">
                <a:solidFill>
                  <a:prstClr val="black"/>
                </a:solidFill>
                <a:cs typeface="Arial" pitchFamily="34" charset="0"/>
              </a:rPr>
              <a:t>Considered to be the big solution, but…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b="1" i="1" dirty="0">
              <a:solidFill>
                <a:prstClr val="black"/>
              </a:solidFill>
              <a:cs typeface="Arial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i="1" dirty="0">
                <a:solidFill>
                  <a:prstClr val="black"/>
                </a:solidFill>
                <a:cs typeface="Arial" pitchFamily="34" charset="0"/>
              </a:rPr>
              <a:t>Problems?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b="1" i="1" dirty="0">
                <a:solidFill>
                  <a:prstClr val="black"/>
                </a:solidFill>
                <a:cs typeface="Arial" pitchFamily="34" charset="0"/>
              </a:rPr>
              <a:t>Changing information and messaging on vaccines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b="1" i="1" dirty="0">
                <a:solidFill>
                  <a:prstClr val="black"/>
                </a:solidFill>
                <a:cs typeface="Arial" pitchFamily="34" charset="0"/>
              </a:rPr>
              <a:t>Misinformation and conspiracy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000" b="1" i="1" dirty="0">
              <a:solidFill>
                <a:prstClr val="black"/>
              </a:solidFill>
              <a:cs typeface="Arial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b="1" i="1" dirty="0">
                <a:solidFill>
                  <a:prstClr val="black"/>
                </a:solidFill>
                <a:cs typeface="Arial" pitchFamily="34" charset="0"/>
              </a:rPr>
              <a:t>“If you’re not vaccinated…”  </a:t>
            </a:r>
          </a:p>
          <a:p>
            <a:pPr lvl="1"/>
            <a:endParaRPr lang="en-US" sz="2000" b="1" i="1" dirty="0">
              <a:solidFill>
                <a:prstClr val="black"/>
              </a:solidFill>
              <a:latin typeface="Cambria"/>
              <a:cs typeface="Arial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000" b="1" i="1" dirty="0">
              <a:solidFill>
                <a:prstClr val="black"/>
              </a:solidFill>
              <a:latin typeface="Cambria"/>
              <a:cs typeface="Arial" pitchFamily="34" charset="0"/>
            </a:endParaRPr>
          </a:p>
          <a:p>
            <a:endParaRPr lang="en-US" sz="2000" b="1" i="1" dirty="0">
              <a:solidFill>
                <a:prstClr val="black"/>
              </a:solidFill>
              <a:latin typeface="Cambria"/>
              <a:cs typeface="Arial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3F66466-F62C-1916-ABD3-416D4C1A44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946" y="4019520"/>
            <a:ext cx="3746520" cy="210330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5347A49-F604-4BDC-950B-FF29D32106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82120" y="3950474"/>
            <a:ext cx="4999348" cy="28055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46290DF-AA2E-6F33-BA1F-010782FEC8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52018" y="4019520"/>
            <a:ext cx="2729550" cy="27295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B0A3BD3-17C3-50C6-8D08-593F174D48A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8867" y="141981"/>
            <a:ext cx="1492813" cy="1507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311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800529B-46BD-072F-6E06-D1F3FC6D98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8133" y="5492184"/>
            <a:ext cx="9275733" cy="92931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CFDD981-873C-ACD8-9BED-6A980295B7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867" y="141981"/>
            <a:ext cx="1492813" cy="150730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CC2AB31-3778-DF05-671E-85DD5A26BE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77612" y="141981"/>
            <a:ext cx="939581" cy="116735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D077DC9-DB3A-CF3B-F43C-44E9244C4338}"/>
              </a:ext>
            </a:extLst>
          </p:cNvPr>
          <p:cNvSpPr txBox="1"/>
          <p:nvPr/>
        </p:nvSpPr>
        <p:spPr>
          <a:xfrm>
            <a:off x="2209799" y="895634"/>
            <a:ext cx="77724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/>
          </a:p>
          <a:p>
            <a:pPr algn="ctr"/>
            <a:endParaRPr lang="en-US" b="1" dirty="0"/>
          </a:p>
          <a:p>
            <a:pPr algn="ctr"/>
            <a:r>
              <a:rPr lang="en-US" sz="4000" b="1" dirty="0">
                <a:latin typeface="+mj-lt"/>
              </a:rPr>
              <a:t>How are doing now compared to other periods? </a:t>
            </a:r>
          </a:p>
          <a:p>
            <a:pPr algn="ctr"/>
            <a:endParaRPr lang="en-US" sz="4000" b="1" dirty="0">
              <a:latin typeface="+mj-lt"/>
            </a:endParaRPr>
          </a:p>
          <a:p>
            <a:pPr algn="ctr"/>
            <a:r>
              <a:rPr lang="en-US" sz="4000" b="1" dirty="0">
                <a:latin typeface="+mj-lt"/>
              </a:rPr>
              <a:t>Are we doing anything differently? </a:t>
            </a:r>
          </a:p>
        </p:txBody>
      </p:sp>
    </p:spTree>
    <p:extLst>
      <p:ext uri="{BB962C8B-B14F-4D97-AF65-F5344CB8AC3E}">
        <p14:creationId xmlns:p14="http://schemas.microsoft.com/office/powerpoint/2010/main" val="29972359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800529B-46BD-072F-6E06-D1F3FC6D98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8133" y="5492184"/>
            <a:ext cx="9275733" cy="92931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CFDD981-873C-ACD8-9BED-6A980295B7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867" y="141981"/>
            <a:ext cx="1492813" cy="150730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CC2AB31-3778-DF05-671E-85DD5A26BE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77612" y="141981"/>
            <a:ext cx="939581" cy="116735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C00DF79-7A3A-58AB-0F0B-9CFED021A96A}"/>
              </a:ext>
            </a:extLst>
          </p:cNvPr>
          <p:cNvSpPr txBox="1"/>
          <p:nvPr/>
        </p:nvSpPr>
        <p:spPr>
          <a:xfrm>
            <a:off x="2509886" y="663804"/>
            <a:ext cx="7772400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+mj-lt"/>
              </a:rPr>
              <a:t>Let’s compare!  </a:t>
            </a:r>
          </a:p>
          <a:p>
            <a:pPr algn="ctr"/>
            <a:endParaRPr lang="en-US" b="1" dirty="0"/>
          </a:p>
          <a:p>
            <a:pPr algn="ctr"/>
            <a:endParaRPr lang="en-US" b="1" dirty="0"/>
          </a:p>
          <a:p>
            <a:pPr algn="ctr"/>
            <a:endParaRPr lang="en-US" b="1" dirty="0"/>
          </a:p>
          <a:p>
            <a:pPr algn="ctr"/>
            <a:endParaRPr lang="en-US" b="1" dirty="0"/>
          </a:p>
          <a:p>
            <a:pPr algn="ctr"/>
            <a:endParaRPr lang="en-US" b="1" dirty="0"/>
          </a:p>
          <a:p>
            <a:pPr algn="ctr"/>
            <a:endParaRPr lang="en-US" b="1" dirty="0"/>
          </a:p>
          <a:p>
            <a:pPr algn="ctr"/>
            <a:endParaRPr lang="en-US" b="1" dirty="0"/>
          </a:p>
          <a:p>
            <a:pPr algn="ctr"/>
            <a:endParaRPr lang="en-US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2DF147E-31F9-4585-77BE-420DECA3FB4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09887" y="1349604"/>
            <a:ext cx="3290207" cy="39862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362B59D-9001-C6CF-F947-63DD694963B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05686" y="1349604"/>
            <a:ext cx="2792104" cy="398621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E162745-5B18-D95C-EBAF-4F74F57D1F04}"/>
              </a:ext>
            </a:extLst>
          </p:cNvPr>
          <p:cNvSpPr txBox="1"/>
          <p:nvPr/>
        </p:nvSpPr>
        <p:spPr>
          <a:xfrm>
            <a:off x="6015086" y="3102204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Vs. </a:t>
            </a:r>
          </a:p>
        </p:txBody>
      </p:sp>
    </p:spTree>
    <p:extLst>
      <p:ext uri="{BB962C8B-B14F-4D97-AF65-F5344CB8AC3E}">
        <p14:creationId xmlns:p14="http://schemas.microsoft.com/office/powerpoint/2010/main" val="17682910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6D4B7-3E36-192F-4A58-D5D45623FC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79224" y="2674620"/>
            <a:ext cx="11673133" cy="3746882"/>
          </a:xfrm>
        </p:spPr>
        <p:txBody>
          <a:bodyPr>
            <a:normAutofit fontScale="90000"/>
          </a:bodyPr>
          <a:lstStyle/>
          <a:p>
            <a:pPr algn="l"/>
            <a:r>
              <a:rPr lang="en-US" sz="4000" b="1" dirty="0"/>
              <a:t>End results of the project? </a:t>
            </a:r>
            <a:br>
              <a:rPr lang="en-US" sz="4000" b="1" dirty="0"/>
            </a:br>
            <a:br>
              <a:rPr lang="en-US" sz="3100" dirty="0"/>
            </a:br>
            <a:r>
              <a:rPr lang="en-US" sz="3100" dirty="0"/>
              <a:t>- Enhanced capacities in rural areas to prepare and participate in </a:t>
            </a:r>
            <a:br>
              <a:rPr lang="en-US" sz="3100" dirty="0"/>
            </a:br>
            <a:r>
              <a:rPr lang="en-US" sz="3100" dirty="0"/>
              <a:t>actions that contribute to rural communities overcoming COVID-19;</a:t>
            </a:r>
            <a:br>
              <a:rPr lang="en-US" sz="3100" dirty="0"/>
            </a:br>
            <a:br>
              <a:rPr lang="en-US" sz="3100" dirty="0"/>
            </a:br>
            <a:r>
              <a:rPr lang="en-US" sz="3100" dirty="0"/>
              <a:t>- Improved awareness among citizens in rural communities about </a:t>
            </a:r>
            <a:br>
              <a:rPr lang="en-US" sz="3100" dirty="0"/>
            </a:br>
            <a:r>
              <a:rPr lang="en-US" sz="3100" dirty="0"/>
              <a:t>how EU policies/values positively impact the quality of life;</a:t>
            </a:r>
            <a:br>
              <a:rPr lang="en-US" sz="3100" dirty="0"/>
            </a:br>
            <a:br>
              <a:rPr lang="en-US" sz="3100" dirty="0"/>
            </a:br>
            <a:r>
              <a:rPr lang="en-US" sz="3100" dirty="0"/>
              <a:t>- Enhanced cooperation between rural communities</a:t>
            </a:r>
            <a:br>
              <a:rPr lang="en-US" sz="4000" b="1" u="sng" dirty="0"/>
            </a:br>
            <a:br>
              <a:rPr lang="en-US" sz="2500" b="1" u="sng" dirty="0"/>
            </a:br>
            <a:br>
              <a:rPr lang="en-US" sz="4000" b="1" u="sng" dirty="0"/>
            </a:br>
            <a:br>
              <a:rPr lang="en-US" sz="2800" b="1" dirty="0"/>
            </a:br>
            <a:endParaRPr lang="en-US" sz="2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800529B-46BD-072F-6E06-D1F3FC6D98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8133" y="5492184"/>
            <a:ext cx="9275733" cy="92931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CFDD981-873C-ACD8-9BED-6A980295B7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867" y="141981"/>
            <a:ext cx="1492813" cy="150730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CC2AB31-3778-DF05-671E-85DD5A26BE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77612" y="141981"/>
            <a:ext cx="939581" cy="1167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6481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FF442156-3556-4DEB-A347-6BC9659DB7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3798643"/>
              </p:ext>
            </p:extLst>
          </p:nvPr>
        </p:nvGraphicFramePr>
        <p:xfrm>
          <a:off x="1752600" y="2133600"/>
          <a:ext cx="8001000" cy="4246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76800">
                  <a:extLst>
                    <a:ext uri="{9D8B030D-6E8A-4147-A177-3AD203B41FA5}">
                      <a16:colId xmlns:a16="http://schemas.microsoft.com/office/drawing/2014/main" val="70645079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89638256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39495405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Specific Measure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COVID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Spanish Flu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20958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Lockdowns (on local/national &amp; global levels)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47240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Mandatory masks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93999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Information campaigns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23461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Information suppression (withholding info)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70784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Curfew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53845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Restricting the hours of shops/businesses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29759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/>
                        <a:t>Forbidding public events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40817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/>
                        <a:t>Encouraging people to be take measures to stay healthy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22077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/>
                        <a:t>State support/social security for persons who were sick or unable to work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1884180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78C15A89-AF2B-4A87-9BB9-66D05425A350}"/>
              </a:ext>
            </a:extLst>
          </p:cNvPr>
          <p:cNvSpPr txBox="1"/>
          <p:nvPr/>
        </p:nvSpPr>
        <p:spPr>
          <a:xfrm>
            <a:off x="2209800" y="194608"/>
            <a:ext cx="7086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/>
              <a:t>Lessons from the Past</a:t>
            </a:r>
          </a:p>
          <a:p>
            <a:pPr algn="ctr"/>
            <a:r>
              <a:rPr lang="en-US" sz="4000" b="1" dirty="0"/>
              <a:t>COVID-19 vs. Spanish Flu Pandemic (1918 – 21)</a:t>
            </a:r>
          </a:p>
        </p:txBody>
      </p:sp>
    </p:spTree>
    <p:extLst>
      <p:ext uri="{BB962C8B-B14F-4D97-AF65-F5344CB8AC3E}">
        <p14:creationId xmlns:p14="http://schemas.microsoft.com/office/powerpoint/2010/main" val="30313202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FF442156-3556-4DEB-A347-6BC9659DB723}"/>
              </a:ext>
            </a:extLst>
          </p:cNvPr>
          <p:cNvGraphicFramePr>
            <a:graphicFrameLocks noGrp="1"/>
          </p:cNvGraphicFramePr>
          <p:nvPr/>
        </p:nvGraphicFramePr>
        <p:xfrm>
          <a:off x="1752600" y="2133600"/>
          <a:ext cx="8001000" cy="4246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76800">
                  <a:extLst>
                    <a:ext uri="{9D8B030D-6E8A-4147-A177-3AD203B41FA5}">
                      <a16:colId xmlns:a16="http://schemas.microsoft.com/office/drawing/2014/main" val="70645079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89638256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39495405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Specific Measure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COVID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Spanish Flu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20958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Lockdowns (on local/national &amp; global levels)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47240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Mandatory masks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93999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Information campaigns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23461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Information suppression (withholding info)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70784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Curfew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53845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Restricting the hours of shops/businesses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YES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29759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/>
                        <a:t>Forbidding public events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YES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YES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40817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/>
                        <a:t>Encouraging people to be take measures to stay healthy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YES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22077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State support/social security for persons who were sick or unable to work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1884180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78C15A89-AF2B-4A87-9BB9-66D05425A350}"/>
              </a:ext>
            </a:extLst>
          </p:cNvPr>
          <p:cNvSpPr txBox="1"/>
          <p:nvPr/>
        </p:nvSpPr>
        <p:spPr>
          <a:xfrm>
            <a:off x="2209800" y="194608"/>
            <a:ext cx="7086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/>
              <a:t>Lessons from the Past</a:t>
            </a:r>
          </a:p>
          <a:p>
            <a:pPr algn="ctr"/>
            <a:r>
              <a:rPr lang="en-US" sz="4000" b="1" dirty="0"/>
              <a:t>COVID-19 vs. Spanish Flu Pandemic (1918 – 20)</a:t>
            </a:r>
          </a:p>
        </p:txBody>
      </p:sp>
    </p:spTree>
    <p:extLst>
      <p:ext uri="{BB962C8B-B14F-4D97-AF65-F5344CB8AC3E}">
        <p14:creationId xmlns:p14="http://schemas.microsoft.com/office/powerpoint/2010/main" val="20697714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52600" y="1605290"/>
            <a:ext cx="838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hr-HR" sz="2800" b="1" dirty="0">
              <a:solidFill>
                <a:prstClr val="black"/>
              </a:solidFill>
              <a:latin typeface="Cambria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41449" y="1219201"/>
            <a:ext cx="8001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i="1" dirty="0">
                <a:solidFill>
                  <a:prstClr val="black"/>
                </a:solidFill>
                <a:latin typeface="Cambria"/>
                <a:cs typeface="Arial" pitchFamily="34" charset="0"/>
              </a:rPr>
              <a:t>“The only real mistake is the one from which we learn nothing” (Henry Ford)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solidFill>
                <a:prstClr val="black"/>
              </a:solidFill>
              <a:latin typeface="Cambria"/>
              <a:cs typeface="Arial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5EA027D-1B3B-4C00-A0FB-A4AC2D1D5A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2200" y="1981201"/>
            <a:ext cx="6934200" cy="4347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665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793A31C-BCF6-4CF4-BC0D-9DE3878ADA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15" y="1257299"/>
            <a:ext cx="3578684" cy="43434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EA1AE99-E1B7-E6AF-5CB4-C00FF11E7C3E}"/>
              </a:ext>
            </a:extLst>
          </p:cNvPr>
          <p:cNvSpPr txBox="1"/>
          <p:nvPr/>
        </p:nvSpPr>
        <p:spPr>
          <a:xfrm>
            <a:off x="4055327" y="822865"/>
            <a:ext cx="838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hr-HR" sz="2800" b="1" dirty="0">
              <a:solidFill>
                <a:prstClr val="black"/>
              </a:solidFill>
              <a:latin typeface="Cambria"/>
              <a:cs typeface="Arial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5471A7E-A925-12EE-5A3D-9BE87CCDA09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240" y="1346085"/>
            <a:ext cx="4343400" cy="43434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4EAAF67-922D-F36A-7049-6C0556422A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33078" y="692615"/>
            <a:ext cx="3351532" cy="251434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96140EB-B2C2-F86A-6DA6-989CDA66444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55557" y="3651039"/>
            <a:ext cx="1940208" cy="2563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4297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52600" y="1605290"/>
            <a:ext cx="838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hr-HR" sz="2800" b="1" dirty="0">
              <a:solidFill>
                <a:prstClr val="black"/>
              </a:solidFill>
              <a:latin typeface="Cambria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41449" y="1219200"/>
            <a:ext cx="8001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solidFill>
                  <a:prstClr val="black"/>
                </a:solidFill>
                <a:latin typeface="Cambria"/>
                <a:cs typeface="Arial" pitchFamily="34" charset="0"/>
              </a:rPr>
              <a:t>Some familiar challenges</a:t>
            </a:r>
          </a:p>
          <a:p>
            <a:endParaRPr lang="en-US" sz="2000" b="1" i="1" dirty="0">
              <a:solidFill>
                <a:prstClr val="black"/>
              </a:solidFill>
              <a:latin typeface="Cambria"/>
              <a:cs typeface="Arial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i="1" dirty="0">
                <a:solidFill>
                  <a:prstClr val="black"/>
                </a:solidFill>
                <a:latin typeface="Cambria"/>
                <a:cs typeface="Arial" pitchFamily="34" charset="0"/>
              </a:rPr>
              <a:t>“Mask slackers” and “anti-maskers” in 1918-20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solidFill>
                <a:prstClr val="black"/>
              </a:solidFill>
              <a:latin typeface="Cambria"/>
              <a:cs typeface="Arial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7F55C62-3E04-4967-BC66-28A2C17C80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8749" y="2362200"/>
            <a:ext cx="54864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5578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52600" y="1605290"/>
            <a:ext cx="838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hr-HR" sz="2800" b="1" dirty="0">
              <a:solidFill>
                <a:prstClr val="black"/>
              </a:solidFill>
              <a:latin typeface="Cambria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41449" y="1219201"/>
            <a:ext cx="8001000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solidFill>
                  <a:prstClr val="black"/>
                </a:solidFill>
                <a:latin typeface="Cambria"/>
                <a:cs typeface="Arial" pitchFamily="34" charset="0"/>
              </a:rPr>
              <a:t>Some familiar challenges</a:t>
            </a:r>
          </a:p>
          <a:p>
            <a:endParaRPr lang="en-US" sz="2000" b="1" i="1" dirty="0">
              <a:solidFill>
                <a:prstClr val="black"/>
              </a:solidFill>
              <a:latin typeface="Cambria"/>
              <a:cs typeface="Arial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i="1" dirty="0">
                <a:solidFill>
                  <a:prstClr val="black"/>
                </a:solidFill>
                <a:latin typeface="Cambria"/>
                <a:cs typeface="Arial" pitchFamily="34" charset="0"/>
              </a:rPr>
              <a:t>Conspiracy theories – “The Germans made the disease”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i="1" dirty="0">
                <a:solidFill>
                  <a:prstClr val="black"/>
                </a:solidFill>
                <a:latin typeface="Cambria"/>
                <a:cs typeface="Arial" pitchFamily="34" charset="0"/>
              </a:rPr>
              <a:t>Spanish Flu = German secret weapon of war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i="1" dirty="0">
                <a:solidFill>
                  <a:prstClr val="black"/>
                </a:solidFill>
                <a:latin typeface="Cambria"/>
                <a:cs typeface="Arial" pitchFamily="34" charset="0"/>
              </a:rPr>
              <a:t>Bayer is putting it in </a:t>
            </a:r>
            <a:r>
              <a:rPr lang="en-US" sz="2000" i="1" dirty="0" err="1">
                <a:solidFill>
                  <a:prstClr val="black"/>
                </a:solidFill>
                <a:latin typeface="Cambria"/>
                <a:cs typeface="Arial" pitchFamily="34" charset="0"/>
              </a:rPr>
              <a:t>Asprin</a:t>
            </a:r>
            <a:r>
              <a:rPr lang="en-US" sz="2000" i="1" dirty="0">
                <a:solidFill>
                  <a:prstClr val="black"/>
                </a:solidFill>
                <a:latin typeface="Cambria"/>
                <a:cs typeface="Arial" pitchFamily="34" charset="0"/>
              </a:rPr>
              <a:t> pills!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i="1" dirty="0">
                <a:solidFill>
                  <a:prstClr val="black"/>
                </a:solidFill>
                <a:latin typeface="Cambria"/>
                <a:cs typeface="Arial" pitchFamily="34" charset="0"/>
              </a:rPr>
              <a:t>German U-boats are spreading it as a gas along our coasts!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b="1" i="1" dirty="0">
              <a:solidFill>
                <a:prstClr val="black"/>
              </a:solidFill>
              <a:latin typeface="Cambria"/>
              <a:cs typeface="Arial" pitchFamily="34" charset="0"/>
            </a:endParaRPr>
          </a:p>
          <a:p>
            <a:endParaRPr lang="en-US" sz="2000" b="1" i="1" dirty="0">
              <a:solidFill>
                <a:prstClr val="black"/>
              </a:solidFill>
              <a:latin typeface="Cambria"/>
              <a:cs typeface="Arial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solidFill>
                <a:prstClr val="black"/>
              </a:solidFill>
              <a:latin typeface="Cambria"/>
              <a:cs typeface="Arial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BFF56CA-CFEC-4705-9EE6-A31F1E4667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3632" y="3200401"/>
            <a:ext cx="6650184" cy="36576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E029947-CDDF-420A-B57C-B78775BFC4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0878" y="3733801"/>
            <a:ext cx="2457123" cy="2457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8461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6D4B7-3E36-192F-4A58-D5D45623FC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11680" y="1195038"/>
            <a:ext cx="9144000" cy="4196434"/>
          </a:xfrm>
        </p:spPr>
        <p:txBody>
          <a:bodyPr>
            <a:normAutofit/>
          </a:bodyPr>
          <a:lstStyle/>
          <a:p>
            <a:pPr algn="l"/>
            <a:r>
              <a:rPr lang="en-US" sz="4000" b="1" dirty="0">
                <a:solidFill>
                  <a:prstClr val="black"/>
                </a:solidFill>
                <a:latin typeface="+mn-lt"/>
                <a:cs typeface="Arial" pitchFamily="34" charset="0"/>
              </a:rPr>
              <a:t>What are going to discuss?</a:t>
            </a:r>
            <a:br>
              <a:rPr lang="en-US" sz="4000" b="1" u="sng" dirty="0">
                <a:latin typeface="+mn-lt"/>
              </a:rPr>
            </a:br>
            <a:br>
              <a:rPr lang="en-US" sz="2800" b="1" dirty="0">
                <a:latin typeface="+mn-lt"/>
              </a:rPr>
            </a:br>
            <a:r>
              <a:rPr lang="en-US" sz="2800" b="1" dirty="0">
                <a:latin typeface="+mn-lt"/>
              </a:rPr>
              <a:t>- </a:t>
            </a:r>
            <a:r>
              <a:rPr lang="en-US" sz="2800" dirty="0">
                <a:latin typeface="+mn-lt"/>
              </a:rPr>
              <a:t>Comparing COVID to previous pandemics (Influenza/”Spanish Flu” pandemic of 1918-20)</a:t>
            </a:r>
            <a:br>
              <a:rPr lang="en-US" sz="2800" dirty="0">
                <a:latin typeface="+mn-lt"/>
              </a:rPr>
            </a:br>
            <a:br>
              <a:rPr lang="en-US" sz="2800" dirty="0">
                <a:latin typeface="+mn-lt"/>
              </a:rPr>
            </a:br>
            <a:r>
              <a:rPr lang="en-US" sz="2800" dirty="0">
                <a:latin typeface="+mn-lt"/>
              </a:rPr>
              <a:t>- Group activity and discussion focusing on the inclusion of citizens in local actions</a:t>
            </a:r>
            <a:br>
              <a:rPr lang="en-US" sz="2800" dirty="0">
                <a:latin typeface="+mn-lt"/>
              </a:rPr>
            </a:br>
            <a:br>
              <a:rPr lang="en-US" sz="2800" dirty="0">
                <a:latin typeface="+mn-lt"/>
              </a:rPr>
            </a:br>
            <a:r>
              <a:rPr lang="en-US" sz="2800" dirty="0">
                <a:latin typeface="+mn-lt"/>
              </a:rPr>
              <a:t>- Closing remarks and conclusions</a:t>
            </a:r>
            <a:br>
              <a:rPr lang="en-US" sz="2800" dirty="0">
                <a:latin typeface="+mn-lt"/>
              </a:rPr>
            </a:br>
            <a:endParaRPr lang="en-US" sz="2800" dirty="0">
              <a:latin typeface="+mn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800529B-46BD-072F-6E06-D1F3FC6D98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8133" y="5492184"/>
            <a:ext cx="9275733" cy="92931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CFDD981-873C-ACD8-9BED-6A980295B7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867" y="141981"/>
            <a:ext cx="1492813" cy="150730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9DB7F47-8D88-EB3B-E3B5-65D622F055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57339" y="141981"/>
            <a:ext cx="939581" cy="1167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78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52600" y="1605290"/>
            <a:ext cx="838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hr-HR" sz="2800" b="1" dirty="0">
              <a:solidFill>
                <a:prstClr val="black"/>
              </a:solidFill>
              <a:latin typeface="Cambria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41449" y="1219200"/>
            <a:ext cx="800100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solidFill>
                  <a:prstClr val="black"/>
                </a:solidFill>
                <a:latin typeface="Cambria"/>
                <a:cs typeface="Arial" pitchFamily="34" charset="0"/>
              </a:rPr>
              <a:t>Some familiar challenges</a:t>
            </a:r>
          </a:p>
          <a:p>
            <a:endParaRPr lang="en-US" sz="2000" b="1" i="1" dirty="0">
              <a:solidFill>
                <a:prstClr val="black"/>
              </a:solidFill>
              <a:latin typeface="Cambria"/>
              <a:cs typeface="Arial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i="1" dirty="0">
                <a:solidFill>
                  <a:prstClr val="black"/>
                </a:solidFill>
                <a:latin typeface="Cambria"/>
                <a:cs typeface="Arial" pitchFamily="34" charset="0"/>
              </a:rPr>
              <a:t>Selling snake oil – fake cures and treatments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i="1" dirty="0">
                <a:solidFill>
                  <a:prstClr val="black"/>
                </a:solidFill>
                <a:latin typeface="Cambria"/>
                <a:cs typeface="Arial" pitchFamily="34" charset="0"/>
              </a:rPr>
              <a:t>Opportunists and con-artists taking advantage of the situation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b="1" i="1" dirty="0">
              <a:solidFill>
                <a:prstClr val="black"/>
              </a:solidFill>
              <a:latin typeface="Cambria"/>
              <a:cs typeface="Arial" pitchFamily="34" charset="0"/>
            </a:endParaRPr>
          </a:p>
          <a:p>
            <a:endParaRPr lang="en-US" sz="2000" b="1" i="1" dirty="0">
              <a:solidFill>
                <a:prstClr val="black"/>
              </a:solidFill>
              <a:latin typeface="Cambria"/>
              <a:cs typeface="Arial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solidFill>
                <a:prstClr val="black"/>
              </a:solidFill>
              <a:latin typeface="Cambria"/>
              <a:cs typeface="Arial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CDCC7C9-3B0C-49BA-9D56-89D2DDBBF4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6137" y="3200401"/>
            <a:ext cx="4953000" cy="27860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3E37858-A502-429D-8EFE-DCA8AC0974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7998" y="3346689"/>
            <a:ext cx="3190527" cy="2493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5532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52600" y="1605290"/>
            <a:ext cx="838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hr-HR" sz="2800" b="1" dirty="0">
              <a:solidFill>
                <a:prstClr val="black"/>
              </a:solidFill>
              <a:latin typeface="Cambria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41449" y="1219200"/>
            <a:ext cx="8001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solidFill>
                  <a:prstClr val="black"/>
                </a:solidFill>
                <a:latin typeface="Cambria"/>
                <a:cs typeface="Arial" pitchFamily="34" charset="0"/>
              </a:rPr>
              <a:t>Some familiar challenges</a:t>
            </a:r>
          </a:p>
          <a:p>
            <a:endParaRPr lang="en-US" sz="2000" b="1" i="1" dirty="0">
              <a:solidFill>
                <a:prstClr val="black"/>
              </a:solidFill>
              <a:latin typeface="Cambria"/>
              <a:cs typeface="Arial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b="1" i="1" dirty="0">
              <a:solidFill>
                <a:prstClr val="black"/>
              </a:solidFill>
              <a:latin typeface="Cambria"/>
              <a:cs typeface="Arial" pitchFamily="34" charset="0"/>
            </a:endParaRPr>
          </a:p>
          <a:p>
            <a:endParaRPr lang="en-US" sz="2000" b="1" i="1" dirty="0">
              <a:solidFill>
                <a:prstClr val="black"/>
              </a:solidFill>
              <a:latin typeface="Cambria"/>
              <a:cs typeface="Arial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solidFill>
                <a:prstClr val="black"/>
              </a:solidFill>
              <a:latin typeface="Cambria"/>
              <a:cs typeface="Arial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7B3315D-4D16-45F4-96B0-992DCAC3FC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5540" y="1192078"/>
            <a:ext cx="4592461" cy="56659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3592427-C5D7-41B9-A4E7-2A1DB709956F}"/>
              </a:ext>
            </a:extLst>
          </p:cNvPr>
          <p:cNvSpPr txBox="1"/>
          <p:nvPr/>
        </p:nvSpPr>
        <p:spPr>
          <a:xfrm>
            <a:off x="1811523" y="3200328"/>
            <a:ext cx="31358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+mj-lt"/>
              </a:rPr>
              <a:t>Confusion! </a:t>
            </a:r>
          </a:p>
          <a:p>
            <a:r>
              <a:rPr lang="en-US" sz="2400" b="1" dirty="0">
                <a:latin typeface="+mj-lt"/>
              </a:rPr>
              <a:t>How should we behave?</a:t>
            </a:r>
          </a:p>
        </p:txBody>
      </p:sp>
    </p:spTree>
    <p:extLst>
      <p:ext uri="{BB962C8B-B14F-4D97-AF65-F5344CB8AC3E}">
        <p14:creationId xmlns:p14="http://schemas.microsoft.com/office/powerpoint/2010/main" val="19898072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6D4B7-3E36-192F-4A58-D5D45623FC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5273" y="1405353"/>
            <a:ext cx="9812339" cy="3746882"/>
          </a:xfrm>
        </p:spPr>
        <p:txBody>
          <a:bodyPr>
            <a:normAutofit/>
          </a:bodyPr>
          <a:lstStyle/>
          <a:p>
            <a:r>
              <a:rPr lang="en-US" sz="3200" b="1" u="sng" dirty="0">
                <a:solidFill>
                  <a:prstClr val="black"/>
                </a:solidFill>
                <a:latin typeface="Cambria"/>
                <a:cs typeface="Arial" pitchFamily="34" charset="0"/>
              </a:rPr>
              <a:t>For the most part……</a:t>
            </a:r>
            <a:br>
              <a:rPr lang="en-US" sz="3200" b="1" u="sng" dirty="0">
                <a:solidFill>
                  <a:prstClr val="black"/>
                </a:solidFill>
                <a:latin typeface="Cambria"/>
                <a:cs typeface="Arial" pitchFamily="34" charset="0"/>
              </a:rPr>
            </a:br>
            <a:br>
              <a:rPr lang="en-US" sz="3200" b="1" dirty="0">
                <a:solidFill>
                  <a:prstClr val="black"/>
                </a:solidFill>
                <a:latin typeface="Cambria"/>
                <a:cs typeface="Arial" pitchFamily="34" charset="0"/>
              </a:rPr>
            </a:br>
            <a:r>
              <a:rPr lang="en-US" sz="2800" b="1" dirty="0">
                <a:solidFill>
                  <a:prstClr val="black"/>
                </a:solidFill>
                <a:latin typeface="Cambria"/>
                <a:cs typeface="Arial" pitchFamily="34" charset="0"/>
              </a:rPr>
              <a:t>We are repeating the measures from the past!</a:t>
            </a:r>
            <a:br>
              <a:rPr lang="en-US" sz="2800" b="1" dirty="0">
                <a:solidFill>
                  <a:prstClr val="black"/>
                </a:solidFill>
                <a:latin typeface="Cambria"/>
                <a:cs typeface="Arial" pitchFamily="34" charset="0"/>
              </a:rPr>
            </a:br>
            <a:br>
              <a:rPr lang="en-US" sz="2800" b="1" dirty="0">
                <a:solidFill>
                  <a:prstClr val="black"/>
                </a:solidFill>
                <a:latin typeface="Cambria"/>
                <a:cs typeface="Arial" pitchFamily="34" charset="0"/>
              </a:rPr>
            </a:br>
            <a:r>
              <a:rPr lang="en-US" sz="2800" b="1" dirty="0">
                <a:solidFill>
                  <a:prstClr val="black"/>
                </a:solidFill>
                <a:latin typeface="Cambria"/>
                <a:cs typeface="Arial" pitchFamily="34" charset="0"/>
              </a:rPr>
              <a:t>&amp;</a:t>
            </a:r>
            <a:br>
              <a:rPr lang="en-US" sz="2800" b="1" dirty="0">
                <a:solidFill>
                  <a:prstClr val="black"/>
                </a:solidFill>
                <a:latin typeface="Cambria"/>
                <a:cs typeface="Arial" pitchFamily="34" charset="0"/>
              </a:rPr>
            </a:br>
            <a:r>
              <a:rPr lang="en-US" sz="2800" b="1" dirty="0">
                <a:solidFill>
                  <a:prstClr val="black"/>
                </a:solidFill>
                <a:latin typeface="Cambria"/>
                <a:cs typeface="Arial" pitchFamily="34" charset="0"/>
              </a:rPr>
              <a:t> </a:t>
            </a:r>
            <a:br>
              <a:rPr lang="en-US" sz="2800" b="1" dirty="0">
                <a:solidFill>
                  <a:prstClr val="black"/>
                </a:solidFill>
                <a:latin typeface="Cambria"/>
                <a:cs typeface="Arial" pitchFamily="34" charset="0"/>
              </a:rPr>
            </a:br>
            <a:r>
              <a:rPr lang="en-US" sz="2800" b="1" dirty="0">
                <a:solidFill>
                  <a:prstClr val="black"/>
                </a:solidFill>
                <a:latin typeface="Cambria"/>
                <a:cs typeface="Arial" pitchFamily="34" charset="0"/>
              </a:rPr>
              <a:t>We are repeating the mistakes from the past!  </a:t>
            </a:r>
            <a:br>
              <a:rPr lang="en-US" sz="2800" b="1" dirty="0">
                <a:solidFill>
                  <a:prstClr val="black"/>
                </a:solidFill>
                <a:latin typeface="Cambria"/>
                <a:cs typeface="Arial" pitchFamily="34" charset="0"/>
              </a:rPr>
            </a:br>
            <a:br>
              <a:rPr lang="en-US" sz="2800" b="1" dirty="0">
                <a:solidFill>
                  <a:prstClr val="black"/>
                </a:solidFill>
                <a:latin typeface="Cambria"/>
                <a:cs typeface="Arial" pitchFamily="34" charset="0"/>
              </a:rPr>
            </a:br>
            <a:endParaRPr lang="en-US" sz="2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800529B-46BD-072F-6E06-D1F3FC6D98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8133" y="5492184"/>
            <a:ext cx="9275733" cy="92931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CFDD981-873C-ACD8-9BED-6A980295B7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867" y="141981"/>
            <a:ext cx="1492813" cy="150730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CC2AB31-3778-DF05-671E-85DD5A26BE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77612" y="141981"/>
            <a:ext cx="939581" cy="1167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2922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800529B-46BD-072F-6E06-D1F3FC6D98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8133" y="5492184"/>
            <a:ext cx="9275733" cy="92931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CFDD981-873C-ACD8-9BED-6A980295B7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867" y="141981"/>
            <a:ext cx="1492813" cy="150730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CC2AB31-3778-DF05-671E-85DD5A26BE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77612" y="141981"/>
            <a:ext cx="939581" cy="116735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A42249A-E459-ED79-4E5E-142535D6C305}"/>
              </a:ext>
            </a:extLst>
          </p:cNvPr>
          <p:cNvSpPr txBox="1"/>
          <p:nvPr/>
        </p:nvSpPr>
        <p:spPr>
          <a:xfrm>
            <a:off x="2355705" y="895634"/>
            <a:ext cx="800100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prstClr val="black"/>
                </a:solidFill>
                <a:cs typeface="Arial" pitchFamily="34" charset="0"/>
              </a:rPr>
              <a:t>What role can citizens take? </a:t>
            </a:r>
          </a:p>
          <a:p>
            <a:endParaRPr lang="en-US" sz="2400" b="1" dirty="0">
              <a:solidFill>
                <a:prstClr val="black"/>
              </a:solidFill>
              <a:cs typeface="Arial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prstClr val="black"/>
                </a:solidFill>
                <a:cs typeface="Arial" pitchFamily="34" charset="0"/>
              </a:rPr>
              <a:t>Assisting vulnerable groups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>
              <a:solidFill>
                <a:prstClr val="black"/>
              </a:solidFill>
              <a:cs typeface="Arial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prstClr val="black"/>
                </a:solidFill>
                <a:cs typeface="Arial" pitchFamily="34" charset="0"/>
              </a:rPr>
              <a:t>Contributing their time and effort to specific actions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>
              <a:solidFill>
                <a:prstClr val="black"/>
              </a:solidFill>
              <a:cs typeface="Arial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prstClr val="black"/>
                </a:solidFill>
                <a:cs typeface="Arial" pitchFamily="34" charset="0"/>
              </a:rPr>
              <a:t>Set a good example – be a positive force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>
              <a:solidFill>
                <a:prstClr val="black"/>
              </a:solidFill>
              <a:cs typeface="Arial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u="sng" dirty="0">
                <a:solidFill>
                  <a:prstClr val="black"/>
                </a:solidFill>
                <a:cs typeface="Arial" pitchFamily="34" charset="0"/>
              </a:rPr>
              <a:t>What else? </a:t>
            </a:r>
          </a:p>
          <a:p>
            <a:endParaRPr lang="en-US" sz="2000" dirty="0">
              <a:solidFill>
                <a:prstClr val="black"/>
              </a:solidFill>
              <a:latin typeface="Cambria"/>
              <a:cs typeface="Arial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solidFill>
                <a:prstClr val="black"/>
              </a:solidFill>
              <a:latin typeface="Cambri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37461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800529B-46BD-072F-6E06-D1F3FC6D98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8133" y="5492184"/>
            <a:ext cx="9275733" cy="92931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CFDD981-873C-ACD8-9BED-6A980295B7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867" y="141981"/>
            <a:ext cx="1492813" cy="150730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CC2AB31-3778-DF05-671E-85DD5A26BE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77612" y="141981"/>
            <a:ext cx="939581" cy="116735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A42249A-E459-ED79-4E5E-142535D6C305}"/>
              </a:ext>
            </a:extLst>
          </p:cNvPr>
          <p:cNvSpPr txBox="1"/>
          <p:nvPr/>
        </p:nvSpPr>
        <p:spPr>
          <a:xfrm>
            <a:off x="2355705" y="895634"/>
            <a:ext cx="800100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prstClr val="black"/>
                </a:solidFill>
                <a:cs typeface="Arial" pitchFamily="34" charset="0"/>
              </a:rPr>
              <a:t>How can citizens contribute, i.e. be part of the solution? </a:t>
            </a:r>
          </a:p>
          <a:p>
            <a:endParaRPr lang="en-US" sz="2000" dirty="0">
              <a:solidFill>
                <a:prstClr val="black"/>
              </a:solidFill>
              <a:cs typeface="Arial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prstClr val="black"/>
                </a:solidFill>
                <a:cs typeface="Arial" pitchFamily="34" charset="0"/>
              </a:rPr>
              <a:t>Contributing new ideas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prstClr val="black"/>
                </a:solidFill>
                <a:cs typeface="Arial" pitchFamily="34" charset="0"/>
              </a:rPr>
              <a:t>Converting new ideas into actions (projects/initiatives)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prstClr val="black"/>
                </a:solidFill>
                <a:cs typeface="Arial" pitchFamily="34" charset="0"/>
              </a:rPr>
              <a:t>Volunteer in local actions that have positive impacts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prstClr val="black"/>
              </a:solidFill>
              <a:cs typeface="Arial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prstClr val="black"/>
              </a:solidFill>
              <a:cs typeface="Arial" pitchFamily="34" charset="0"/>
            </a:endParaRPr>
          </a:p>
          <a:p>
            <a:pPr algn="ctr"/>
            <a:r>
              <a:rPr lang="en-US" sz="2400" b="1" dirty="0">
                <a:solidFill>
                  <a:prstClr val="black"/>
                </a:solidFill>
                <a:cs typeface="Arial" pitchFamily="34" charset="0"/>
              </a:rPr>
              <a:t>In other words….be active! </a:t>
            </a:r>
          </a:p>
          <a:p>
            <a:pPr algn="ctr"/>
            <a:endParaRPr lang="en-US" sz="2000" b="1" dirty="0">
              <a:solidFill>
                <a:prstClr val="black"/>
              </a:solidFill>
              <a:cs typeface="Arial" pitchFamily="34" charset="0"/>
            </a:endParaRPr>
          </a:p>
          <a:p>
            <a:endParaRPr lang="en-US" sz="2000" dirty="0">
              <a:solidFill>
                <a:prstClr val="black"/>
              </a:solidFill>
              <a:cs typeface="Arial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solidFill>
                <a:prstClr val="black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03026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800529B-46BD-072F-6E06-D1F3FC6D98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8133" y="5492184"/>
            <a:ext cx="9275733" cy="92931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CFDD981-873C-ACD8-9BED-6A980295B7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867" y="141981"/>
            <a:ext cx="1492813" cy="150730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CC2AB31-3778-DF05-671E-85DD5A26BE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77612" y="141981"/>
            <a:ext cx="939581" cy="116735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A42249A-E459-ED79-4E5E-142535D6C305}"/>
              </a:ext>
            </a:extLst>
          </p:cNvPr>
          <p:cNvSpPr txBox="1"/>
          <p:nvPr/>
        </p:nvSpPr>
        <p:spPr>
          <a:xfrm>
            <a:off x="2242584" y="1404682"/>
            <a:ext cx="80010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prstClr val="black"/>
                </a:solidFill>
                <a:cs typeface="Arial" pitchFamily="34" charset="0"/>
              </a:rPr>
              <a:t>One challenge these days……</a:t>
            </a:r>
          </a:p>
          <a:p>
            <a:pPr algn="ctr"/>
            <a:endParaRPr lang="en-US" sz="4000" b="1" dirty="0">
              <a:solidFill>
                <a:prstClr val="black"/>
              </a:solidFill>
              <a:cs typeface="Arial" pitchFamily="34" charset="0"/>
            </a:endParaRPr>
          </a:p>
          <a:p>
            <a:pPr algn="ctr"/>
            <a:endParaRPr lang="en-US" sz="4000" b="1" dirty="0">
              <a:solidFill>
                <a:prstClr val="black"/>
              </a:solidFill>
              <a:cs typeface="Arial" pitchFamily="34" charset="0"/>
            </a:endParaRPr>
          </a:p>
          <a:p>
            <a:pPr algn="ctr"/>
            <a:r>
              <a:rPr lang="en-US" sz="4000" b="1" dirty="0">
                <a:solidFill>
                  <a:prstClr val="black"/>
                </a:solidFill>
                <a:cs typeface="Arial" pitchFamily="34" charset="0"/>
              </a:rPr>
              <a:t>Getting the support of various groups!</a:t>
            </a:r>
          </a:p>
          <a:p>
            <a:pPr algn="ctr"/>
            <a:endParaRPr lang="en-US" sz="4000" b="1" dirty="0">
              <a:solidFill>
                <a:prstClr val="black"/>
              </a:solidFill>
              <a:cs typeface="Arial" pitchFamily="34" charset="0"/>
            </a:endParaRPr>
          </a:p>
          <a:p>
            <a:pPr algn="ctr"/>
            <a:endParaRPr lang="en-US" sz="4000" b="1" dirty="0">
              <a:solidFill>
                <a:prstClr val="black"/>
              </a:solidFill>
              <a:cs typeface="Arial" pitchFamily="34" charset="0"/>
            </a:endParaRPr>
          </a:p>
          <a:p>
            <a:endParaRPr lang="en-US" sz="4000" dirty="0">
              <a:solidFill>
                <a:prstClr val="black"/>
              </a:solidFill>
              <a:cs typeface="Arial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4000" dirty="0">
              <a:solidFill>
                <a:prstClr val="black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38755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800529B-46BD-072F-6E06-D1F3FC6D98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8133" y="5492184"/>
            <a:ext cx="9275733" cy="92931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CFDD981-873C-ACD8-9BED-6A980295B7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867" y="141981"/>
            <a:ext cx="1492813" cy="150730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CC2AB31-3778-DF05-671E-85DD5A26BE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77612" y="141981"/>
            <a:ext cx="939581" cy="116735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3AA9357-F548-C3A0-1BFE-B3FB3C1CF136}"/>
              </a:ext>
            </a:extLst>
          </p:cNvPr>
          <p:cNvSpPr txBox="1"/>
          <p:nvPr/>
        </p:nvSpPr>
        <p:spPr>
          <a:xfrm>
            <a:off x="2011680" y="660092"/>
            <a:ext cx="8722186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>
                <a:solidFill>
                  <a:prstClr val="black"/>
                </a:solidFill>
                <a:cs typeface="Arial" pitchFamily="34" charset="0"/>
              </a:rPr>
              <a:t>“For every action, there is an equal and opposite reaction.” *Newton’s third law of motion</a:t>
            </a:r>
          </a:p>
          <a:p>
            <a:endParaRPr lang="en-US" sz="2400" b="1" dirty="0">
              <a:solidFill>
                <a:prstClr val="black"/>
              </a:solidFill>
              <a:cs typeface="Arial" pitchFamily="34" charset="0"/>
            </a:endParaRPr>
          </a:p>
          <a:p>
            <a:r>
              <a:rPr lang="en-US" sz="2400" dirty="0">
                <a:solidFill>
                  <a:prstClr val="black"/>
                </a:solidFill>
                <a:cs typeface="Arial" pitchFamily="34" charset="0"/>
              </a:rPr>
              <a:t>There will never be 100% support for an action; skeptics and cynics will always exist</a:t>
            </a:r>
          </a:p>
          <a:p>
            <a:endParaRPr lang="en-US" sz="2400" dirty="0">
              <a:solidFill>
                <a:prstClr val="black"/>
              </a:solidFill>
              <a:cs typeface="Arial" pitchFamily="34" charset="0"/>
            </a:endParaRPr>
          </a:p>
          <a:p>
            <a:r>
              <a:rPr lang="en-US" sz="2400" dirty="0">
                <a:solidFill>
                  <a:prstClr val="black"/>
                </a:solidFill>
                <a:cs typeface="Arial" pitchFamily="34" charset="0"/>
              </a:rPr>
              <a:t>Typical quotes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prstClr val="black"/>
                </a:solidFill>
                <a:cs typeface="Arial" pitchFamily="34" charset="0"/>
              </a:rPr>
              <a:t>“That will never work”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prstClr val="black"/>
                </a:solidFill>
                <a:cs typeface="Arial" pitchFamily="34" charset="0"/>
              </a:rPr>
              <a:t>“That is only going to make things worse”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prstClr val="black"/>
                </a:solidFill>
                <a:cs typeface="Arial" pitchFamily="34" charset="0"/>
              </a:rPr>
              <a:t>“What a waste of money!”</a:t>
            </a:r>
          </a:p>
          <a:p>
            <a:endParaRPr lang="en-US" sz="2400" dirty="0">
              <a:solidFill>
                <a:prstClr val="black"/>
              </a:solidFill>
              <a:cs typeface="Arial" pitchFamily="34" charset="0"/>
            </a:endParaRPr>
          </a:p>
          <a:p>
            <a:r>
              <a:rPr lang="en-US" sz="2400" dirty="0">
                <a:solidFill>
                  <a:prstClr val="black"/>
                </a:solidFill>
                <a:cs typeface="Arial" pitchFamily="34" charset="0"/>
              </a:rPr>
              <a:t>Communications are crucial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prstClr val="black"/>
                </a:solidFill>
                <a:cs typeface="Arial" pitchFamily="34" charset="0"/>
              </a:rPr>
              <a:t>The public needs to know why we are taking certain actions</a:t>
            </a:r>
          </a:p>
          <a:p>
            <a:endParaRPr lang="en-US" sz="2000" dirty="0">
              <a:solidFill>
                <a:prstClr val="black"/>
              </a:solidFill>
              <a:latin typeface="Cambria"/>
              <a:cs typeface="Arial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solidFill>
                <a:prstClr val="black"/>
              </a:solidFill>
              <a:latin typeface="Cambri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84863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800529B-46BD-072F-6E06-D1F3FC6D98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8133" y="5492184"/>
            <a:ext cx="9275733" cy="92931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CFDD981-873C-ACD8-9BED-6A980295B7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867" y="141981"/>
            <a:ext cx="1492813" cy="150730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CC2AB31-3778-DF05-671E-85DD5A26BE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77612" y="141981"/>
            <a:ext cx="939581" cy="116735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3AA9357-F548-C3A0-1BFE-B3FB3C1CF136}"/>
              </a:ext>
            </a:extLst>
          </p:cNvPr>
          <p:cNvSpPr txBox="1"/>
          <p:nvPr/>
        </p:nvSpPr>
        <p:spPr>
          <a:xfrm>
            <a:off x="1907985" y="1122005"/>
            <a:ext cx="872218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prstClr val="black"/>
                </a:solidFill>
                <a:cs typeface="Arial" pitchFamily="34" charset="0"/>
              </a:rPr>
              <a:t>Your task? </a:t>
            </a:r>
          </a:p>
          <a:p>
            <a:endParaRPr lang="en-US" sz="2400" b="1" dirty="0">
              <a:solidFill>
                <a:prstClr val="black"/>
              </a:solidFill>
              <a:cs typeface="Arial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prstClr val="black"/>
                </a:solidFill>
                <a:cs typeface="Arial" pitchFamily="34" charset="0"/>
              </a:rPr>
              <a:t>Read the scenario</a:t>
            </a:r>
          </a:p>
          <a:p>
            <a:endParaRPr lang="en-US" sz="2400" dirty="0">
              <a:solidFill>
                <a:prstClr val="black"/>
              </a:solidFill>
              <a:cs typeface="Arial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prstClr val="black"/>
                </a:solidFill>
                <a:cs typeface="Arial" pitchFamily="34" charset="0"/>
              </a:rPr>
              <a:t>Determine the best solution for the groups that have been assigned to you. </a:t>
            </a:r>
          </a:p>
          <a:p>
            <a:endParaRPr lang="en-US" sz="2000" dirty="0">
              <a:solidFill>
                <a:prstClr val="black"/>
              </a:solidFill>
              <a:latin typeface="Cambria"/>
              <a:cs typeface="Arial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solidFill>
                <a:prstClr val="black"/>
              </a:solidFill>
              <a:latin typeface="Cambri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5778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6D4B7-3E36-192F-4A58-D5D45623FC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1889" y="1211580"/>
            <a:ext cx="9315450" cy="5113777"/>
          </a:xfrm>
        </p:spPr>
        <p:txBody>
          <a:bodyPr>
            <a:normAutofit fontScale="90000"/>
          </a:bodyPr>
          <a:lstStyle/>
          <a:p>
            <a:r>
              <a:rPr lang="en-US" sz="4400" b="1" u="sng" dirty="0"/>
              <a:t>Thank you for your attention!</a:t>
            </a:r>
            <a:br>
              <a:rPr lang="en-US" sz="4400" b="1" u="sng" dirty="0"/>
            </a:br>
            <a:br>
              <a:rPr lang="en-US" sz="3100" b="1" dirty="0"/>
            </a:br>
            <a:r>
              <a:rPr lang="en-US" sz="3100" b="1" dirty="0"/>
              <a:t>Patrick Galeski, </a:t>
            </a:r>
            <a:br>
              <a:rPr lang="en-US" sz="3100" b="1" dirty="0"/>
            </a:br>
            <a:r>
              <a:rPr lang="en-US" sz="3100" b="1" dirty="0"/>
              <a:t>Director of Galeski Management Services</a:t>
            </a:r>
            <a:br>
              <a:rPr lang="en-US" sz="3100" b="1" dirty="0"/>
            </a:br>
            <a:r>
              <a:rPr lang="en-US" sz="3100" b="1" dirty="0"/>
              <a:t>+385 99 259 3894</a:t>
            </a:r>
            <a:br>
              <a:rPr lang="en-US" sz="3100" b="1" dirty="0"/>
            </a:br>
            <a:r>
              <a:rPr lang="en-US" sz="3100" b="1" dirty="0"/>
              <a:t>Email: </a:t>
            </a:r>
            <a:r>
              <a:rPr lang="en-US" sz="3100" b="1" dirty="0">
                <a:hlinkClick r:id="rId3"/>
              </a:rPr>
              <a:t>patrickgaleski@gmail.com</a:t>
            </a:r>
            <a:r>
              <a:rPr lang="en-US" sz="3100" b="1" dirty="0"/>
              <a:t> </a:t>
            </a:r>
            <a:br>
              <a:rPr lang="en-US" sz="3100" b="1" dirty="0"/>
            </a:br>
            <a:r>
              <a:rPr lang="en-US" sz="3600" b="1" dirty="0"/>
              <a:t>      </a:t>
            </a:r>
            <a:br>
              <a:rPr lang="en-US" sz="4000" u="sng" dirty="0"/>
            </a:br>
            <a:r>
              <a:rPr lang="en-US" sz="4000" dirty="0"/>
              <a:t>   </a:t>
            </a:r>
            <a:br>
              <a:rPr lang="en-US" sz="2800" dirty="0"/>
            </a:br>
            <a:br>
              <a:rPr lang="en-US" sz="2800" b="1" u="sng" dirty="0"/>
            </a:br>
            <a:br>
              <a:rPr lang="en-US" sz="2800" b="1" u="sng" dirty="0"/>
            </a:br>
            <a:br>
              <a:rPr lang="en-US" sz="2800" b="1" dirty="0"/>
            </a:br>
            <a:endParaRPr lang="en-US" sz="2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800529B-46BD-072F-6E06-D1F3FC6D98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8133" y="5492184"/>
            <a:ext cx="9275733" cy="92931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CFDD981-873C-ACD8-9BED-6A980295B7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8867" y="141981"/>
            <a:ext cx="1492813" cy="150730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FAABE1D-DF88-4311-3E0A-5D9D819FFEB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57339" y="141981"/>
            <a:ext cx="939581" cy="1167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4921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800529B-46BD-072F-6E06-D1F3FC6D98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8133" y="5492184"/>
            <a:ext cx="9275733" cy="92931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CFDD981-873C-ACD8-9BED-6A980295B7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867" y="141981"/>
            <a:ext cx="1492813" cy="150730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014DFD-52F7-5FAB-877F-49864C7149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57339" y="141981"/>
            <a:ext cx="939581" cy="116735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DF70287-B100-EAFB-BD6A-FE1164BC3492}"/>
              </a:ext>
            </a:extLst>
          </p:cNvPr>
          <p:cNvSpPr txBox="1"/>
          <p:nvPr/>
        </p:nvSpPr>
        <p:spPr>
          <a:xfrm>
            <a:off x="2011680" y="725659"/>
            <a:ext cx="83820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prstClr val="black"/>
                </a:solidFill>
                <a:cs typeface="Arial" pitchFamily="34" charset="0"/>
              </a:rPr>
              <a:t>The impact of COVID-19 on us</a:t>
            </a:r>
          </a:p>
          <a:p>
            <a:endParaRPr lang="en-US" sz="2000" b="1" dirty="0">
              <a:solidFill>
                <a:prstClr val="black"/>
              </a:solidFill>
              <a:cs typeface="Arial" pitchFamily="34" charset="0"/>
            </a:endParaRPr>
          </a:p>
          <a:p>
            <a:r>
              <a:rPr lang="en-US" sz="2000" b="1" dirty="0">
                <a:solidFill>
                  <a:prstClr val="black"/>
                </a:solidFill>
                <a:cs typeface="Arial" pitchFamily="34" charset="0"/>
              </a:rPr>
              <a:t>- The World Health Organization declared COVID 19 pandemic on 11.03.2020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b="1" i="1" dirty="0">
              <a:solidFill>
                <a:prstClr val="black"/>
              </a:solidFill>
              <a:cs typeface="Arial" pitchFamily="34" charset="0"/>
            </a:endParaRPr>
          </a:p>
          <a:p>
            <a:r>
              <a:rPr lang="en-US" sz="2000" b="1" i="1" dirty="0">
                <a:solidFill>
                  <a:prstClr val="black"/>
                </a:solidFill>
                <a:cs typeface="Arial" pitchFamily="34" charset="0"/>
              </a:rPr>
              <a:t>- Number of global infections:  approximately +761 million cases</a:t>
            </a:r>
          </a:p>
          <a:p>
            <a:r>
              <a:rPr lang="en-US" sz="2000" b="1" i="1" dirty="0">
                <a:solidFill>
                  <a:prstClr val="black"/>
                </a:solidFill>
                <a:cs typeface="Arial" pitchFamily="34" charset="0"/>
              </a:rPr>
              <a:t>- Number of global deaths: &gt; 6.8 million people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b="1" i="1" dirty="0">
              <a:solidFill>
                <a:prstClr val="black"/>
              </a:solidFill>
              <a:cs typeface="Arial" pitchFamily="34" charset="0"/>
            </a:endParaRPr>
          </a:p>
          <a:p>
            <a:r>
              <a:rPr lang="en-US" sz="2000" b="1" i="1" dirty="0">
                <a:solidFill>
                  <a:prstClr val="black"/>
                </a:solidFill>
                <a:cs typeface="Arial" pitchFamily="34" charset="0"/>
              </a:rPr>
              <a:t>Major economic and social impacts globally: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i="1" dirty="0">
                <a:solidFill>
                  <a:prstClr val="black"/>
                </a:solidFill>
                <a:cs typeface="Arial" pitchFamily="34" charset="0"/>
              </a:rPr>
              <a:t>Economic growth shrunk by 5 - 7%; lowest growth in 30 years (World Bank)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i="1" dirty="0">
                <a:solidFill>
                  <a:prstClr val="black"/>
                </a:solidFill>
                <a:cs typeface="Arial" pitchFamily="34" charset="0"/>
              </a:rPr>
              <a:t>Lack of doctors; 40% of medical workforce considering retirement due to burnout and nearing retirement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i="1" dirty="0">
                <a:solidFill>
                  <a:prstClr val="black"/>
                </a:solidFill>
                <a:cs typeface="Arial" pitchFamily="34" charset="0"/>
              </a:rPr>
              <a:t>Number of reported cases of mental illness increased by 10-30% in the EU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i="1" dirty="0">
                <a:solidFill>
                  <a:prstClr val="black"/>
                </a:solidFill>
                <a:cs typeface="Arial" pitchFamily="34" charset="0"/>
              </a:rPr>
              <a:t>Number of cases of domestic violence increased in EU countries (20-40%)</a:t>
            </a:r>
            <a:endParaRPr lang="hr-HR" sz="2000" i="1" dirty="0">
              <a:solidFill>
                <a:prstClr val="black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8070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800529B-46BD-072F-6E06-D1F3FC6D98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8133" y="5492184"/>
            <a:ext cx="9275733" cy="92931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CFDD981-873C-ACD8-9BED-6A980295B7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867" y="141981"/>
            <a:ext cx="1492813" cy="150730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DD2A320-E29B-3EFF-2E76-0D415338F8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57339" y="141981"/>
            <a:ext cx="939581" cy="1167357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488D0E3-7560-D5CD-2EA5-4D63663F4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89866" y="2791143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sz="6000" b="1" i="1" dirty="0">
                <a:solidFill>
                  <a:prstClr val="black"/>
                </a:solidFill>
                <a:latin typeface="Cambria"/>
                <a:cs typeface="Arial" pitchFamily="34" charset="0"/>
              </a:rPr>
              <a:t>What measures have been taken to get us back to normal?  Impact?</a:t>
            </a:r>
            <a:br>
              <a:rPr lang="en-US" sz="6000" b="1" i="1" dirty="0">
                <a:solidFill>
                  <a:prstClr val="black"/>
                </a:solidFill>
                <a:latin typeface="Cambria"/>
                <a:cs typeface="Arial" pitchFamily="34" charset="0"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51565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800529B-46BD-072F-6E06-D1F3FC6D98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8133" y="5492184"/>
            <a:ext cx="9275733" cy="92931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CFDD981-873C-ACD8-9BED-6A980295B7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867" y="141981"/>
            <a:ext cx="1492813" cy="150730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5914D31-6A89-A326-525A-8273898AC4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85939" y="141981"/>
            <a:ext cx="939581" cy="116735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BBE9ADC-3634-1502-8B6A-C380D70ECE66}"/>
              </a:ext>
            </a:extLst>
          </p:cNvPr>
          <p:cNvSpPr txBox="1"/>
          <p:nvPr/>
        </p:nvSpPr>
        <p:spPr>
          <a:xfrm>
            <a:off x="2148840" y="566678"/>
            <a:ext cx="838200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prstClr val="black"/>
                </a:solidFill>
                <a:cs typeface="Arial" pitchFamily="34" charset="0"/>
              </a:rPr>
              <a:t>Global lockdown</a:t>
            </a:r>
          </a:p>
          <a:p>
            <a:endParaRPr lang="en-US" sz="2000" b="1" dirty="0">
              <a:solidFill>
                <a:prstClr val="black"/>
              </a:solidFill>
              <a:cs typeface="Arial" pitchFamily="34" charset="0"/>
            </a:endParaRPr>
          </a:p>
          <a:p>
            <a:r>
              <a:rPr lang="en-US" sz="2400" b="1" i="1" dirty="0">
                <a:solidFill>
                  <a:prstClr val="black"/>
                </a:solidFill>
                <a:cs typeface="Arial" pitchFamily="34" charset="0"/>
              </a:rPr>
              <a:t>Lockdown?  Definition?</a:t>
            </a:r>
          </a:p>
          <a:p>
            <a:endParaRPr lang="en-US" sz="2400" b="1" i="1" dirty="0">
              <a:solidFill>
                <a:prstClr val="black"/>
              </a:solidFill>
              <a:cs typeface="Arial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i="1" dirty="0"/>
              <a:t>State of isolation or restricted access instituted as a security measure</a:t>
            </a:r>
            <a:r>
              <a:rPr lang="en-US" sz="2400" b="1" i="1" dirty="0">
                <a:solidFill>
                  <a:prstClr val="black"/>
                </a:solidFill>
                <a:cs typeface="Arial" pitchFamily="34" charset="0"/>
              </a:rPr>
              <a:t> (oxford dictionary) </a:t>
            </a:r>
          </a:p>
          <a:p>
            <a:endParaRPr lang="en-US" sz="2400" b="1" i="1" dirty="0">
              <a:solidFill>
                <a:prstClr val="black"/>
              </a:solidFill>
              <a:cs typeface="Arial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i="1" dirty="0">
                <a:solidFill>
                  <a:prstClr val="black"/>
                </a:solidFill>
                <a:cs typeface="Arial" pitchFamily="34" charset="0"/>
              </a:rPr>
              <a:t>Also referred to as quarantine or “stay-at-home” orders during the first wave.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AAF9A87-81F3-F10A-B161-CA46AE27F50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58133" y="4224212"/>
            <a:ext cx="3174601" cy="220994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F9FB751-5F4B-0ADA-A69C-5279A0A0CFE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32734" y="4083621"/>
            <a:ext cx="2297430" cy="233523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022786B-BA28-B77C-444D-2CFCB980DF2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30164" y="4083622"/>
            <a:ext cx="3525797" cy="2350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146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800529B-46BD-072F-6E06-D1F3FC6D98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8133" y="5492184"/>
            <a:ext cx="9275733" cy="92931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CFDD981-873C-ACD8-9BED-6A980295B7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867" y="141981"/>
            <a:ext cx="1492813" cy="150730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5914D31-6A89-A326-525A-8273898AC4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85939" y="141981"/>
            <a:ext cx="939581" cy="116735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BBE9ADC-3634-1502-8B6A-C380D70ECE66}"/>
              </a:ext>
            </a:extLst>
          </p:cNvPr>
          <p:cNvSpPr txBox="1"/>
          <p:nvPr/>
        </p:nvSpPr>
        <p:spPr>
          <a:xfrm>
            <a:off x="2148840" y="566678"/>
            <a:ext cx="838200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prstClr val="black"/>
                </a:solidFill>
                <a:cs typeface="Arial" pitchFamily="34" charset="0"/>
              </a:rPr>
              <a:t>Global lockdown</a:t>
            </a:r>
          </a:p>
          <a:p>
            <a:endParaRPr lang="en-US" sz="2000" b="1" dirty="0">
              <a:solidFill>
                <a:prstClr val="black"/>
              </a:solidFill>
              <a:cs typeface="Arial" pitchFamily="34" charset="0"/>
            </a:endParaRPr>
          </a:p>
          <a:p>
            <a:r>
              <a:rPr lang="en-US" sz="2400" b="1" i="1" dirty="0">
                <a:solidFill>
                  <a:prstClr val="black"/>
                </a:solidFill>
                <a:cs typeface="Arial" pitchFamily="34" charset="0"/>
              </a:rPr>
              <a:t>Lockdown?  Definition?</a:t>
            </a:r>
          </a:p>
          <a:p>
            <a:endParaRPr lang="en-US" sz="2400" b="1" i="1" dirty="0">
              <a:solidFill>
                <a:prstClr val="black"/>
              </a:solidFill>
              <a:cs typeface="Arial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i="1" dirty="0"/>
              <a:t>State of isolation or restricted access instituted as a security measure</a:t>
            </a:r>
            <a:r>
              <a:rPr lang="en-US" sz="2400" b="1" i="1" dirty="0">
                <a:solidFill>
                  <a:prstClr val="black"/>
                </a:solidFill>
                <a:cs typeface="Arial" pitchFamily="34" charset="0"/>
              </a:rPr>
              <a:t> (oxford dictionary) </a:t>
            </a:r>
          </a:p>
          <a:p>
            <a:endParaRPr lang="en-US" sz="2400" b="1" i="1" dirty="0">
              <a:solidFill>
                <a:prstClr val="black"/>
              </a:solidFill>
              <a:cs typeface="Arial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i="1" dirty="0">
                <a:solidFill>
                  <a:prstClr val="black"/>
                </a:solidFill>
                <a:cs typeface="Arial" pitchFamily="34" charset="0"/>
              </a:rPr>
              <a:t>Also referred to as quarantine or “stay-at-home” orders during the first wave.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AAF9A87-81F3-F10A-B161-CA46AE27F50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58133" y="4224212"/>
            <a:ext cx="3174601" cy="220994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F9FB751-5F4B-0ADA-A69C-5279A0A0CFE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32734" y="4083621"/>
            <a:ext cx="2297430" cy="233523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022786B-BA28-B77C-444D-2CFCB980DF2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30164" y="4083622"/>
            <a:ext cx="3525797" cy="2350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890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312670" y="603130"/>
            <a:ext cx="838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prstClr val="black"/>
                </a:solidFill>
                <a:cs typeface="Arial" pitchFamily="34" charset="0"/>
              </a:rPr>
              <a:t>Information Campaigns</a:t>
            </a:r>
            <a:endParaRPr lang="hr-HR" sz="2800" b="1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12670" y="1296033"/>
            <a:ext cx="838200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>
                <a:solidFill>
                  <a:prstClr val="black"/>
                </a:solidFill>
                <a:cs typeface="Arial" pitchFamily="34" charset="0"/>
              </a:rPr>
              <a:t>Advertisements on radio and TV, posters, social media campaigns, posters, etc.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b="1" i="1" dirty="0">
              <a:solidFill>
                <a:prstClr val="black"/>
              </a:solidFill>
              <a:cs typeface="Arial" pitchFamily="34" charset="0"/>
            </a:endParaRPr>
          </a:p>
          <a:p>
            <a:r>
              <a:rPr lang="en-US" sz="2400" b="1" i="1" dirty="0">
                <a:solidFill>
                  <a:prstClr val="black"/>
                </a:solidFill>
                <a:cs typeface="Arial" pitchFamily="34" charset="0"/>
              </a:rPr>
              <a:t>Main messages</a:t>
            </a:r>
          </a:p>
          <a:p>
            <a:endParaRPr lang="en-US" sz="2400" b="1" i="1" dirty="0">
              <a:solidFill>
                <a:prstClr val="black"/>
              </a:solidFill>
              <a:cs typeface="Arial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b="1" i="1" dirty="0">
                <a:solidFill>
                  <a:prstClr val="black"/>
                </a:solidFill>
                <a:cs typeface="Arial" pitchFamily="34" charset="0"/>
              </a:rPr>
              <a:t>Wash your hands regularly and don’t touch your face!  </a:t>
            </a:r>
          </a:p>
          <a:p>
            <a:pPr lvl="1"/>
            <a:endParaRPr lang="en-US" sz="2400" b="1" i="1" dirty="0">
              <a:solidFill>
                <a:prstClr val="black"/>
              </a:solidFill>
              <a:cs typeface="Arial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b="1" i="1" dirty="0">
                <a:solidFill>
                  <a:prstClr val="black"/>
                </a:solidFill>
                <a:cs typeface="Arial" pitchFamily="34" charset="0"/>
              </a:rPr>
              <a:t>Avoid unnecessary contact with people, i.e. social distancing and keeping 1.5 - 2 m away from others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400" b="1" i="1" dirty="0">
              <a:solidFill>
                <a:prstClr val="black"/>
              </a:solidFill>
              <a:cs typeface="Arial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b="1" i="1" dirty="0">
                <a:solidFill>
                  <a:prstClr val="black"/>
                </a:solidFill>
                <a:cs typeface="Arial" pitchFamily="34" charset="0"/>
              </a:rPr>
              <a:t>Wear a mask!  </a:t>
            </a:r>
          </a:p>
          <a:p>
            <a:pPr algn="ctr"/>
            <a:endParaRPr lang="en-US" sz="2000" b="1" i="1" dirty="0">
              <a:solidFill>
                <a:prstClr val="black"/>
              </a:solidFill>
              <a:latin typeface="Cambria"/>
              <a:cs typeface="Arial" pitchFamily="34" charset="0"/>
            </a:endParaRPr>
          </a:p>
          <a:p>
            <a:endParaRPr lang="en-US" sz="2000" i="1" dirty="0">
              <a:solidFill>
                <a:prstClr val="black"/>
              </a:solidFill>
              <a:latin typeface="Cambria"/>
              <a:cs typeface="Arial" pitchFamily="34" charset="0"/>
            </a:endParaRPr>
          </a:p>
          <a:p>
            <a:endParaRPr lang="en-US" sz="2000" i="1" dirty="0">
              <a:solidFill>
                <a:prstClr val="black"/>
              </a:solidFill>
              <a:latin typeface="Cambria"/>
              <a:cs typeface="Arial" pitchFamily="34" charset="0"/>
            </a:endParaRPr>
          </a:p>
          <a:p>
            <a:endParaRPr lang="en-US" sz="2000" i="1" dirty="0">
              <a:solidFill>
                <a:prstClr val="black"/>
              </a:solidFill>
              <a:latin typeface="Cambria"/>
              <a:cs typeface="Arial" pitchFamily="34" charset="0"/>
            </a:endParaRPr>
          </a:p>
          <a:p>
            <a:endParaRPr lang="en-US" sz="2000" i="1" dirty="0">
              <a:solidFill>
                <a:prstClr val="black"/>
              </a:solidFill>
              <a:latin typeface="Cambria"/>
              <a:cs typeface="Arial" pitchFamily="34" charset="0"/>
            </a:endParaRPr>
          </a:p>
          <a:p>
            <a:endParaRPr lang="hr-HR" sz="2000" i="1" dirty="0">
              <a:solidFill>
                <a:prstClr val="black"/>
              </a:solidFill>
              <a:latin typeface="Cambria"/>
              <a:cs typeface="Arial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A156D7E-7F58-4F2F-BA14-C67D885AF0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1460" y="4904819"/>
            <a:ext cx="3124200" cy="175540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2014B33-762D-21AC-3695-22DE942D3D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867" y="141981"/>
            <a:ext cx="1492813" cy="1507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3871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42060" y="786010"/>
            <a:ext cx="838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prstClr val="black"/>
                </a:solidFill>
                <a:cs typeface="Arial" pitchFamily="34" charset="0"/>
              </a:rPr>
              <a:t>Restrictions and punishment</a:t>
            </a:r>
            <a:endParaRPr lang="hr-HR" sz="2800" b="1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87830" y="1469250"/>
            <a:ext cx="8382000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i="1" dirty="0">
                <a:solidFill>
                  <a:prstClr val="black"/>
                </a:solidFill>
                <a:cs typeface="Arial" pitchFamily="34" charset="0"/>
              </a:rPr>
              <a:t>Mandatory social distancing must be respected during public events and large gatherings (e.g. Weddings)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b="1" i="1" dirty="0">
              <a:solidFill>
                <a:prstClr val="black"/>
              </a:solidFill>
              <a:cs typeface="Arial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i="1" dirty="0">
                <a:solidFill>
                  <a:prstClr val="black"/>
                </a:solidFill>
                <a:cs typeface="Arial" pitchFamily="34" charset="0"/>
              </a:rPr>
              <a:t>Limiting the size of audiences </a:t>
            </a:r>
          </a:p>
          <a:p>
            <a:endParaRPr lang="en-US" sz="2400" b="1" i="1" dirty="0">
              <a:solidFill>
                <a:prstClr val="black"/>
              </a:solidFill>
              <a:cs typeface="Arial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i="1" dirty="0">
                <a:solidFill>
                  <a:prstClr val="black"/>
                </a:solidFill>
                <a:cs typeface="Arial" pitchFamily="34" charset="0"/>
              </a:rPr>
              <a:t>Having people register or sign-in when they enter certain places (festivals, restaurants, bars, etc.)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b="1" i="1" dirty="0">
              <a:solidFill>
                <a:prstClr val="black"/>
              </a:solidFill>
              <a:cs typeface="Arial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i="1" dirty="0">
                <a:solidFill>
                  <a:prstClr val="black"/>
                </a:solidFill>
                <a:cs typeface="Arial" pitchFamily="34" charset="0"/>
              </a:rPr>
              <a:t>All staff at shops must wear a mask, and customers/clients/audience members, etc. must wear masks</a:t>
            </a:r>
          </a:p>
          <a:p>
            <a:endParaRPr lang="en-US" sz="2400" b="1" i="1" dirty="0">
              <a:solidFill>
                <a:prstClr val="black"/>
              </a:solidFill>
              <a:cs typeface="Arial" pitchFamily="34" charset="0"/>
            </a:endParaRPr>
          </a:p>
          <a:p>
            <a:r>
              <a:rPr lang="en-US" sz="2400" b="1" i="1" dirty="0">
                <a:solidFill>
                  <a:prstClr val="black"/>
                </a:solidFill>
                <a:cs typeface="Arial" pitchFamily="34" charset="0"/>
              </a:rPr>
              <a:t>* If operators/business owners don’t follow the rules, HUGE FINES!!   </a:t>
            </a:r>
          </a:p>
          <a:p>
            <a:endParaRPr lang="en-US" sz="2000" i="1" dirty="0">
              <a:solidFill>
                <a:prstClr val="black"/>
              </a:solidFill>
              <a:latin typeface="Cambria"/>
              <a:cs typeface="Arial" pitchFamily="34" charset="0"/>
            </a:endParaRPr>
          </a:p>
          <a:p>
            <a:endParaRPr lang="en-US" sz="2000" i="1" dirty="0">
              <a:solidFill>
                <a:prstClr val="black"/>
              </a:solidFill>
              <a:latin typeface="Cambria"/>
              <a:cs typeface="Arial" pitchFamily="34" charset="0"/>
            </a:endParaRPr>
          </a:p>
          <a:p>
            <a:endParaRPr lang="en-US" sz="2000" i="1" dirty="0">
              <a:solidFill>
                <a:prstClr val="black"/>
              </a:solidFill>
              <a:latin typeface="Cambria"/>
              <a:cs typeface="Arial" pitchFamily="34" charset="0"/>
            </a:endParaRPr>
          </a:p>
          <a:p>
            <a:endParaRPr lang="hr-HR" sz="2000" i="1" dirty="0">
              <a:solidFill>
                <a:prstClr val="black"/>
              </a:solidFill>
              <a:latin typeface="Cambri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50395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65415" y="578985"/>
            <a:ext cx="838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prstClr val="black"/>
                </a:solidFill>
                <a:cs typeface="Arial" pitchFamily="34" charset="0"/>
              </a:rPr>
              <a:t>Other measures</a:t>
            </a:r>
            <a:endParaRPr lang="hr-HR" sz="2800" b="1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94012" y="989420"/>
            <a:ext cx="8382000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i="1" dirty="0">
                <a:solidFill>
                  <a:prstClr val="black"/>
                </a:solidFill>
                <a:cs typeface="Arial" pitchFamily="34" charset="0"/>
              </a:rPr>
              <a:t>Drive-in testing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b="1" i="1" dirty="0">
              <a:solidFill>
                <a:prstClr val="black"/>
              </a:solidFill>
              <a:cs typeface="Arial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i="1" dirty="0">
                <a:solidFill>
                  <a:prstClr val="black"/>
                </a:solidFill>
                <a:cs typeface="Arial" pitchFamily="34" charset="0"/>
              </a:rPr>
              <a:t>Social insurance schemes to support those that lost their jobs</a:t>
            </a:r>
          </a:p>
          <a:p>
            <a:endParaRPr lang="en-US" sz="2400" b="1" i="1" dirty="0">
              <a:solidFill>
                <a:prstClr val="black"/>
              </a:solidFill>
              <a:cs typeface="Arial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i="1" dirty="0">
                <a:solidFill>
                  <a:prstClr val="black"/>
                </a:solidFill>
                <a:cs typeface="Arial" pitchFamily="34" charset="0"/>
              </a:rPr>
              <a:t>Curfew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b="1" i="1" dirty="0">
              <a:solidFill>
                <a:prstClr val="black"/>
              </a:solidFill>
              <a:cs typeface="Arial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i="1" dirty="0">
                <a:solidFill>
                  <a:prstClr val="black"/>
                </a:solidFill>
                <a:cs typeface="Arial" pitchFamily="34" charset="0"/>
              </a:rPr>
              <a:t>Restricting global travel </a:t>
            </a:r>
          </a:p>
          <a:p>
            <a:endParaRPr lang="en-US" sz="2400" b="1" i="1" dirty="0">
              <a:solidFill>
                <a:prstClr val="black"/>
              </a:solidFill>
              <a:cs typeface="Arial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i="1" dirty="0">
                <a:solidFill>
                  <a:prstClr val="black"/>
                </a:solidFill>
                <a:cs typeface="Arial" pitchFamily="34" charset="0"/>
              </a:rPr>
              <a:t>Encouraging employers to conduct business at home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b="1" i="1" dirty="0">
              <a:solidFill>
                <a:prstClr val="black"/>
              </a:solidFill>
              <a:cs typeface="Arial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i="1" dirty="0">
                <a:solidFill>
                  <a:prstClr val="black"/>
                </a:solidFill>
                <a:cs typeface="Arial" pitchFamily="34" charset="0"/>
              </a:rPr>
              <a:t>Volunteer-based initiatives </a:t>
            </a:r>
          </a:p>
          <a:p>
            <a:endParaRPr lang="en-US" sz="2000" b="1" i="1" dirty="0">
              <a:solidFill>
                <a:prstClr val="black"/>
              </a:solidFill>
              <a:latin typeface="Cambria"/>
              <a:cs typeface="Arial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6DC22F9-5326-4716-8C25-7DB93F2C4E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0" y="5157612"/>
            <a:ext cx="2286000" cy="152122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414D759-9C49-4AD2-88E1-147F9388DE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9488" y="5141938"/>
            <a:ext cx="2952750" cy="155257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F19EB8A-B7F5-439A-B297-1D904E640F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43750" y="5141937"/>
            <a:ext cx="3105150" cy="15525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EBF2239-998F-2C0A-F92F-C8FCA560131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8867" y="141981"/>
            <a:ext cx="1492813" cy="1507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0464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1297</Words>
  <Application>Microsoft Office PowerPoint</Application>
  <PresentationFormat>Widescreen</PresentationFormat>
  <Paragraphs>241</Paragraphs>
  <Slides>28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3" baseType="lpstr">
      <vt:lpstr>Arial</vt:lpstr>
      <vt:lpstr>Calibri</vt:lpstr>
      <vt:lpstr>Calibri Light</vt:lpstr>
      <vt:lpstr>Cambria</vt:lpstr>
      <vt:lpstr>Office Theme</vt:lpstr>
      <vt:lpstr>Project “BEYOND - Rural Communities pushing BEYOND COVID-19” ref: 101091100</vt:lpstr>
      <vt:lpstr>What are going to discuss?  - Comparing COVID to previous pandemics (Influenza/”Spanish Flu” pandemic of 1918-20)  - Group activity and discussion focusing on the inclusion of citizens in local actions  - Closing remarks and conclusions </vt:lpstr>
      <vt:lpstr>PowerPoint Presentation</vt:lpstr>
      <vt:lpstr>What measures have been taken to get us back to normal?  Impact?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End results of the project?   - Enhanced capacities in rural areas to prepare and participate in  actions that contribute to rural communities overcoming COVID-19;  - Improved awareness among citizens in rural communities about  how EU policies/values positively impact the quality of life;  - Enhanced cooperation between rural communities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For the most part……  We are repeating the measures from the past!  &amp;   We are repeating the mistakes from the past!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 for your attention!  Patrick Galeski,  Director of Galeski Management Services +385 99 259 3894 Email: patrickgaleski@gmail.com              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integration of migrants in Croatia</dc:title>
  <dc:creator>Patrick Galeski Galeski</dc:creator>
  <cp:lastModifiedBy>Patrick Galeski Galeski</cp:lastModifiedBy>
  <cp:revision>46</cp:revision>
  <dcterms:created xsi:type="dcterms:W3CDTF">2022-11-03T12:12:01Z</dcterms:created>
  <dcterms:modified xsi:type="dcterms:W3CDTF">2023-03-28T10:50:10Z</dcterms:modified>
</cp:coreProperties>
</file>