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78" r:id="rId4"/>
    <p:sldId id="279" r:id="rId5"/>
    <p:sldId id="280" r:id="rId6"/>
    <p:sldId id="281" r:id="rId7"/>
    <p:sldId id="284" r:id="rId8"/>
    <p:sldId id="290" r:id="rId9"/>
    <p:sldId id="28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3908" autoAdjust="0"/>
  </p:normalViewPr>
  <p:slideViewPr>
    <p:cSldViewPr snapToGrid="0">
      <p:cViewPr varScale="1">
        <p:scale>
          <a:sx n="64" d="100"/>
          <a:sy n="64" d="100"/>
        </p:scale>
        <p:origin x="1426"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CE65C7-DDD3-4EFF-B5F4-FA1E7FC1CB9A}" type="datetimeFigureOut">
              <a:rPr lang="en-US" smtClean="0"/>
              <a:t>29-Mar-23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ACB9E8-9CC5-4EAC-9180-95EDD407DD06}" type="slidenum">
              <a:rPr lang="en-US" smtClean="0"/>
              <a:t>‹#›</a:t>
            </a:fld>
            <a:endParaRPr lang="en-US"/>
          </a:p>
        </p:txBody>
      </p:sp>
    </p:spTree>
    <p:extLst>
      <p:ext uri="{BB962C8B-B14F-4D97-AF65-F5344CB8AC3E}">
        <p14:creationId xmlns:p14="http://schemas.microsoft.com/office/powerpoint/2010/main" val="980642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ACB9E8-9CC5-4EAC-9180-95EDD407DD06}" type="slidenum">
              <a:rPr lang="en-US" smtClean="0"/>
              <a:t>2</a:t>
            </a:fld>
            <a:endParaRPr lang="en-US"/>
          </a:p>
        </p:txBody>
      </p:sp>
    </p:spTree>
    <p:extLst>
      <p:ext uri="{BB962C8B-B14F-4D97-AF65-F5344CB8AC3E}">
        <p14:creationId xmlns:p14="http://schemas.microsoft.com/office/powerpoint/2010/main" val="2451004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ACB9E8-9CC5-4EAC-9180-95EDD407DD06}" type="slidenum">
              <a:rPr lang="en-US" smtClean="0"/>
              <a:t>3</a:t>
            </a:fld>
            <a:endParaRPr lang="en-US"/>
          </a:p>
        </p:txBody>
      </p:sp>
    </p:spTree>
    <p:extLst>
      <p:ext uri="{BB962C8B-B14F-4D97-AF65-F5344CB8AC3E}">
        <p14:creationId xmlns:p14="http://schemas.microsoft.com/office/powerpoint/2010/main" val="3604005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ACB9E8-9CC5-4EAC-9180-95EDD407DD06}" type="slidenum">
              <a:rPr lang="en-US" smtClean="0"/>
              <a:t>4</a:t>
            </a:fld>
            <a:endParaRPr lang="en-US"/>
          </a:p>
        </p:txBody>
      </p:sp>
    </p:spTree>
    <p:extLst>
      <p:ext uri="{BB962C8B-B14F-4D97-AF65-F5344CB8AC3E}">
        <p14:creationId xmlns:p14="http://schemas.microsoft.com/office/powerpoint/2010/main" val="3625310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ACB9E8-9CC5-4EAC-9180-95EDD407DD06}" type="slidenum">
              <a:rPr lang="en-US" smtClean="0"/>
              <a:t>5</a:t>
            </a:fld>
            <a:endParaRPr lang="en-US"/>
          </a:p>
        </p:txBody>
      </p:sp>
    </p:spTree>
    <p:extLst>
      <p:ext uri="{BB962C8B-B14F-4D97-AF65-F5344CB8AC3E}">
        <p14:creationId xmlns:p14="http://schemas.microsoft.com/office/powerpoint/2010/main" val="4069202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ACB9E8-9CC5-4EAC-9180-95EDD407DD06}" type="slidenum">
              <a:rPr lang="en-US" smtClean="0"/>
              <a:t>6</a:t>
            </a:fld>
            <a:endParaRPr lang="en-US"/>
          </a:p>
        </p:txBody>
      </p:sp>
    </p:spTree>
    <p:extLst>
      <p:ext uri="{BB962C8B-B14F-4D97-AF65-F5344CB8AC3E}">
        <p14:creationId xmlns:p14="http://schemas.microsoft.com/office/powerpoint/2010/main" val="2618083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ACB9E8-9CC5-4EAC-9180-95EDD407DD06}" type="slidenum">
              <a:rPr lang="en-US" smtClean="0"/>
              <a:t>7</a:t>
            </a:fld>
            <a:endParaRPr lang="en-US"/>
          </a:p>
        </p:txBody>
      </p:sp>
    </p:spTree>
    <p:extLst>
      <p:ext uri="{BB962C8B-B14F-4D97-AF65-F5344CB8AC3E}">
        <p14:creationId xmlns:p14="http://schemas.microsoft.com/office/powerpoint/2010/main" val="2002836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ACB9E8-9CC5-4EAC-9180-95EDD407DD06}" type="slidenum">
              <a:rPr lang="en-US" smtClean="0"/>
              <a:t>8</a:t>
            </a:fld>
            <a:endParaRPr lang="en-US"/>
          </a:p>
        </p:txBody>
      </p:sp>
    </p:spTree>
    <p:extLst>
      <p:ext uri="{BB962C8B-B14F-4D97-AF65-F5344CB8AC3E}">
        <p14:creationId xmlns:p14="http://schemas.microsoft.com/office/powerpoint/2010/main" val="22016306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DACB9E8-9CC5-4EAC-9180-95EDD407DD06}" type="slidenum">
              <a:rPr lang="en-US" smtClean="0"/>
              <a:t>9</a:t>
            </a:fld>
            <a:endParaRPr lang="en-US"/>
          </a:p>
        </p:txBody>
      </p:sp>
    </p:spTree>
    <p:extLst>
      <p:ext uri="{BB962C8B-B14F-4D97-AF65-F5344CB8AC3E}">
        <p14:creationId xmlns:p14="http://schemas.microsoft.com/office/powerpoint/2010/main" val="2186938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018E5-2CA2-907B-03DC-2A245E585D3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42D75F-4B6C-6623-C5D5-9A23993AC52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C0E8BCF-D0F6-B182-068C-66B0C0C3EDC8}"/>
              </a:ext>
            </a:extLst>
          </p:cNvPr>
          <p:cNvSpPr>
            <a:spLocks noGrp="1"/>
          </p:cNvSpPr>
          <p:nvPr>
            <p:ph type="dt" sz="half" idx="10"/>
          </p:nvPr>
        </p:nvSpPr>
        <p:spPr/>
        <p:txBody>
          <a:bodyPr/>
          <a:lstStyle/>
          <a:p>
            <a:fld id="{2150AF39-49E3-4591-9797-A38B74444E85}" type="datetimeFigureOut">
              <a:rPr lang="en-US" smtClean="0"/>
              <a:t>29-Mar-23</a:t>
            </a:fld>
            <a:endParaRPr lang="en-US"/>
          </a:p>
        </p:txBody>
      </p:sp>
      <p:sp>
        <p:nvSpPr>
          <p:cNvPr id="5" name="Footer Placeholder 4">
            <a:extLst>
              <a:ext uri="{FF2B5EF4-FFF2-40B4-BE49-F238E27FC236}">
                <a16:creationId xmlns:a16="http://schemas.microsoft.com/office/drawing/2014/main" id="{D16CF298-2E30-6D96-022B-6D5ED52B10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0C978CA-CF39-CE60-9B41-6B35409A59C2}"/>
              </a:ext>
            </a:extLst>
          </p:cNvPr>
          <p:cNvSpPr>
            <a:spLocks noGrp="1"/>
          </p:cNvSpPr>
          <p:nvPr>
            <p:ph type="sldNum" sz="quarter" idx="12"/>
          </p:nvPr>
        </p:nvSpPr>
        <p:spPr/>
        <p:txBody>
          <a:bodyPr/>
          <a:lstStyle/>
          <a:p>
            <a:fld id="{D27EDAA3-68D8-47BE-A691-200FE330AFE5}" type="slidenum">
              <a:rPr lang="en-US" smtClean="0"/>
              <a:t>‹#›</a:t>
            </a:fld>
            <a:endParaRPr lang="en-US"/>
          </a:p>
        </p:txBody>
      </p:sp>
    </p:spTree>
    <p:extLst>
      <p:ext uri="{BB962C8B-B14F-4D97-AF65-F5344CB8AC3E}">
        <p14:creationId xmlns:p14="http://schemas.microsoft.com/office/powerpoint/2010/main" val="3867758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99C41-1BB3-9538-E374-78C99638EF1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C4797D5-45FC-F432-98F5-A973D4B2572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2D55F7-815A-4933-A68D-D7B8487C3A17}"/>
              </a:ext>
            </a:extLst>
          </p:cNvPr>
          <p:cNvSpPr>
            <a:spLocks noGrp="1"/>
          </p:cNvSpPr>
          <p:nvPr>
            <p:ph type="dt" sz="half" idx="10"/>
          </p:nvPr>
        </p:nvSpPr>
        <p:spPr/>
        <p:txBody>
          <a:bodyPr/>
          <a:lstStyle/>
          <a:p>
            <a:fld id="{2150AF39-49E3-4591-9797-A38B74444E85}" type="datetimeFigureOut">
              <a:rPr lang="en-US" smtClean="0"/>
              <a:t>29-Mar-23</a:t>
            </a:fld>
            <a:endParaRPr lang="en-US"/>
          </a:p>
        </p:txBody>
      </p:sp>
      <p:sp>
        <p:nvSpPr>
          <p:cNvPr id="5" name="Footer Placeholder 4">
            <a:extLst>
              <a:ext uri="{FF2B5EF4-FFF2-40B4-BE49-F238E27FC236}">
                <a16:creationId xmlns:a16="http://schemas.microsoft.com/office/drawing/2014/main" id="{6A97D45B-60B8-DB44-F5F9-3BDA1F9BC6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ED10C6-BE92-44F8-8684-4B99D24B09D5}"/>
              </a:ext>
            </a:extLst>
          </p:cNvPr>
          <p:cNvSpPr>
            <a:spLocks noGrp="1"/>
          </p:cNvSpPr>
          <p:nvPr>
            <p:ph type="sldNum" sz="quarter" idx="12"/>
          </p:nvPr>
        </p:nvSpPr>
        <p:spPr/>
        <p:txBody>
          <a:bodyPr/>
          <a:lstStyle/>
          <a:p>
            <a:fld id="{D27EDAA3-68D8-47BE-A691-200FE330AFE5}" type="slidenum">
              <a:rPr lang="en-US" smtClean="0"/>
              <a:t>‹#›</a:t>
            </a:fld>
            <a:endParaRPr lang="en-US"/>
          </a:p>
        </p:txBody>
      </p:sp>
    </p:spTree>
    <p:extLst>
      <p:ext uri="{BB962C8B-B14F-4D97-AF65-F5344CB8AC3E}">
        <p14:creationId xmlns:p14="http://schemas.microsoft.com/office/powerpoint/2010/main" val="493383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38E94E-5FFF-94F4-3152-31C490469D86}"/>
              </a:ext>
            </a:extLst>
          </p:cNvPr>
          <p:cNvSpPr>
            <a:spLocks noGrp="1"/>
          </p:cNvSpPr>
          <p:nvPr>
            <p:ph type="dt" sz="half" idx="10"/>
          </p:nvPr>
        </p:nvSpPr>
        <p:spPr/>
        <p:txBody>
          <a:bodyPr/>
          <a:lstStyle/>
          <a:p>
            <a:fld id="{2150AF39-49E3-4591-9797-A38B74444E85}" type="datetimeFigureOut">
              <a:rPr lang="en-US" smtClean="0"/>
              <a:t>29-Mar-23</a:t>
            </a:fld>
            <a:endParaRPr lang="en-US"/>
          </a:p>
        </p:txBody>
      </p:sp>
      <p:sp>
        <p:nvSpPr>
          <p:cNvPr id="3" name="Footer Placeholder 2">
            <a:extLst>
              <a:ext uri="{FF2B5EF4-FFF2-40B4-BE49-F238E27FC236}">
                <a16:creationId xmlns:a16="http://schemas.microsoft.com/office/drawing/2014/main" id="{A2C32EAE-4235-EE4A-4215-A34B70CE266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D4CB8A-26AC-DBCD-98F8-A13413675391}"/>
              </a:ext>
            </a:extLst>
          </p:cNvPr>
          <p:cNvSpPr>
            <a:spLocks noGrp="1"/>
          </p:cNvSpPr>
          <p:nvPr>
            <p:ph type="sldNum" sz="quarter" idx="12"/>
          </p:nvPr>
        </p:nvSpPr>
        <p:spPr/>
        <p:txBody>
          <a:bodyPr/>
          <a:lstStyle/>
          <a:p>
            <a:fld id="{D27EDAA3-68D8-47BE-A691-200FE330AFE5}" type="slidenum">
              <a:rPr lang="en-US" smtClean="0"/>
              <a:t>‹#›</a:t>
            </a:fld>
            <a:endParaRPr lang="en-US"/>
          </a:p>
        </p:txBody>
      </p:sp>
    </p:spTree>
    <p:extLst>
      <p:ext uri="{BB962C8B-B14F-4D97-AF65-F5344CB8AC3E}">
        <p14:creationId xmlns:p14="http://schemas.microsoft.com/office/powerpoint/2010/main" val="211700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F50D0-F432-4D3A-70FD-F346BAB799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13CA832-D67C-474F-E5CA-900ADA39139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648B6EC-6623-93A2-9E04-F9202FC9CB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A762AB-6103-0949-676B-E93FA328718E}"/>
              </a:ext>
            </a:extLst>
          </p:cNvPr>
          <p:cNvSpPr>
            <a:spLocks noGrp="1"/>
          </p:cNvSpPr>
          <p:nvPr>
            <p:ph type="dt" sz="half" idx="10"/>
          </p:nvPr>
        </p:nvSpPr>
        <p:spPr/>
        <p:txBody>
          <a:bodyPr/>
          <a:lstStyle/>
          <a:p>
            <a:fld id="{2150AF39-49E3-4591-9797-A38B74444E85}" type="datetimeFigureOut">
              <a:rPr lang="en-US" smtClean="0"/>
              <a:t>29-Mar-23</a:t>
            </a:fld>
            <a:endParaRPr lang="en-US"/>
          </a:p>
        </p:txBody>
      </p:sp>
      <p:sp>
        <p:nvSpPr>
          <p:cNvPr id="6" name="Footer Placeholder 5">
            <a:extLst>
              <a:ext uri="{FF2B5EF4-FFF2-40B4-BE49-F238E27FC236}">
                <a16:creationId xmlns:a16="http://schemas.microsoft.com/office/drawing/2014/main" id="{D6EEF65F-5455-0628-CDA3-B9C2B2EF78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602BB0B-CE8B-AE0A-3D17-AC8EDBC40272}"/>
              </a:ext>
            </a:extLst>
          </p:cNvPr>
          <p:cNvSpPr>
            <a:spLocks noGrp="1"/>
          </p:cNvSpPr>
          <p:nvPr>
            <p:ph type="sldNum" sz="quarter" idx="12"/>
          </p:nvPr>
        </p:nvSpPr>
        <p:spPr/>
        <p:txBody>
          <a:bodyPr/>
          <a:lstStyle/>
          <a:p>
            <a:fld id="{D27EDAA3-68D8-47BE-A691-200FE330AFE5}" type="slidenum">
              <a:rPr lang="en-US" smtClean="0"/>
              <a:t>‹#›</a:t>
            </a:fld>
            <a:endParaRPr lang="en-US"/>
          </a:p>
        </p:txBody>
      </p:sp>
    </p:spTree>
    <p:extLst>
      <p:ext uri="{BB962C8B-B14F-4D97-AF65-F5344CB8AC3E}">
        <p14:creationId xmlns:p14="http://schemas.microsoft.com/office/powerpoint/2010/main" val="2708408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E3B51-EF5A-BCA2-B89C-C50DCEF5C54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4513A7F-F3D0-1B4B-685A-67DD2FC916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5185C70-A7D1-66E3-6AF9-552FFAE3C0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CACA1D-D9E0-D916-9095-26031E9D56BD}"/>
              </a:ext>
            </a:extLst>
          </p:cNvPr>
          <p:cNvSpPr>
            <a:spLocks noGrp="1"/>
          </p:cNvSpPr>
          <p:nvPr>
            <p:ph type="dt" sz="half" idx="10"/>
          </p:nvPr>
        </p:nvSpPr>
        <p:spPr/>
        <p:txBody>
          <a:bodyPr/>
          <a:lstStyle/>
          <a:p>
            <a:fld id="{2150AF39-49E3-4591-9797-A38B74444E85}" type="datetimeFigureOut">
              <a:rPr lang="en-US" smtClean="0"/>
              <a:t>29-Mar-23</a:t>
            </a:fld>
            <a:endParaRPr lang="en-US"/>
          </a:p>
        </p:txBody>
      </p:sp>
      <p:sp>
        <p:nvSpPr>
          <p:cNvPr id="6" name="Footer Placeholder 5">
            <a:extLst>
              <a:ext uri="{FF2B5EF4-FFF2-40B4-BE49-F238E27FC236}">
                <a16:creationId xmlns:a16="http://schemas.microsoft.com/office/drawing/2014/main" id="{787CA07C-571F-A12D-5B30-D9ACCFE4EE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BBE1AAB-4B02-327B-B9CD-72A2B941D0C0}"/>
              </a:ext>
            </a:extLst>
          </p:cNvPr>
          <p:cNvSpPr>
            <a:spLocks noGrp="1"/>
          </p:cNvSpPr>
          <p:nvPr>
            <p:ph type="sldNum" sz="quarter" idx="12"/>
          </p:nvPr>
        </p:nvSpPr>
        <p:spPr/>
        <p:txBody>
          <a:bodyPr/>
          <a:lstStyle/>
          <a:p>
            <a:fld id="{D27EDAA3-68D8-47BE-A691-200FE330AFE5}" type="slidenum">
              <a:rPr lang="en-US" smtClean="0"/>
              <a:t>‹#›</a:t>
            </a:fld>
            <a:endParaRPr lang="en-US"/>
          </a:p>
        </p:txBody>
      </p:sp>
    </p:spTree>
    <p:extLst>
      <p:ext uri="{BB962C8B-B14F-4D97-AF65-F5344CB8AC3E}">
        <p14:creationId xmlns:p14="http://schemas.microsoft.com/office/powerpoint/2010/main" val="3841407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05B52-D65C-3472-D8FE-83E420D4F9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98A91C8-F500-FEA4-6151-3B0CBD6BA1E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73B88D-B95C-947E-F91B-49C3BDA0FC19}"/>
              </a:ext>
            </a:extLst>
          </p:cNvPr>
          <p:cNvSpPr>
            <a:spLocks noGrp="1"/>
          </p:cNvSpPr>
          <p:nvPr>
            <p:ph type="dt" sz="half" idx="10"/>
          </p:nvPr>
        </p:nvSpPr>
        <p:spPr/>
        <p:txBody>
          <a:bodyPr/>
          <a:lstStyle/>
          <a:p>
            <a:fld id="{2150AF39-49E3-4591-9797-A38B74444E85}" type="datetimeFigureOut">
              <a:rPr lang="en-US" smtClean="0"/>
              <a:t>29-Mar-23</a:t>
            </a:fld>
            <a:endParaRPr lang="en-US"/>
          </a:p>
        </p:txBody>
      </p:sp>
      <p:sp>
        <p:nvSpPr>
          <p:cNvPr id="5" name="Footer Placeholder 4">
            <a:extLst>
              <a:ext uri="{FF2B5EF4-FFF2-40B4-BE49-F238E27FC236}">
                <a16:creationId xmlns:a16="http://schemas.microsoft.com/office/drawing/2014/main" id="{C34E833D-6847-9C10-A06B-66EE22796A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B7F46C-DFAA-1B77-3C1C-C1AA9D8A2A41}"/>
              </a:ext>
            </a:extLst>
          </p:cNvPr>
          <p:cNvSpPr>
            <a:spLocks noGrp="1"/>
          </p:cNvSpPr>
          <p:nvPr>
            <p:ph type="sldNum" sz="quarter" idx="12"/>
          </p:nvPr>
        </p:nvSpPr>
        <p:spPr/>
        <p:txBody>
          <a:bodyPr/>
          <a:lstStyle/>
          <a:p>
            <a:fld id="{D27EDAA3-68D8-47BE-A691-200FE330AFE5}" type="slidenum">
              <a:rPr lang="en-US" smtClean="0"/>
              <a:t>‹#›</a:t>
            </a:fld>
            <a:endParaRPr lang="en-US"/>
          </a:p>
        </p:txBody>
      </p:sp>
    </p:spTree>
    <p:extLst>
      <p:ext uri="{BB962C8B-B14F-4D97-AF65-F5344CB8AC3E}">
        <p14:creationId xmlns:p14="http://schemas.microsoft.com/office/powerpoint/2010/main" val="650679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3F7FD5-63CB-AF38-DC0D-53BD53BFF3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1E8B763-B64B-4D1F-BD1A-0920D271CDE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507CBF-B7B3-CDD4-6251-1A0FCD07E353}"/>
              </a:ext>
            </a:extLst>
          </p:cNvPr>
          <p:cNvSpPr>
            <a:spLocks noGrp="1"/>
          </p:cNvSpPr>
          <p:nvPr>
            <p:ph type="dt" sz="half" idx="10"/>
          </p:nvPr>
        </p:nvSpPr>
        <p:spPr/>
        <p:txBody>
          <a:bodyPr/>
          <a:lstStyle/>
          <a:p>
            <a:fld id="{2150AF39-49E3-4591-9797-A38B74444E85}" type="datetimeFigureOut">
              <a:rPr lang="en-US" smtClean="0"/>
              <a:t>29-Mar-23</a:t>
            </a:fld>
            <a:endParaRPr lang="en-US"/>
          </a:p>
        </p:txBody>
      </p:sp>
      <p:sp>
        <p:nvSpPr>
          <p:cNvPr id="5" name="Footer Placeholder 4">
            <a:extLst>
              <a:ext uri="{FF2B5EF4-FFF2-40B4-BE49-F238E27FC236}">
                <a16:creationId xmlns:a16="http://schemas.microsoft.com/office/drawing/2014/main" id="{6E3C32C9-4B0A-73C9-AF21-F529114D58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3BFC85-39F7-88ED-9F7D-96E27C632801}"/>
              </a:ext>
            </a:extLst>
          </p:cNvPr>
          <p:cNvSpPr>
            <a:spLocks noGrp="1"/>
          </p:cNvSpPr>
          <p:nvPr>
            <p:ph type="sldNum" sz="quarter" idx="12"/>
          </p:nvPr>
        </p:nvSpPr>
        <p:spPr/>
        <p:txBody>
          <a:bodyPr/>
          <a:lstStyle/>
          <a:p>
            <a:fld id="{D27EDAA3-68D8-47BE-A691-200FE330AFE5}" type="slidenum">
              <a:rPr lang="en-US" smtClean="0"/>
              <a:t>‹#›</a:t>
            </a:fld>
            <a:endParaRPr lang="en-US"/>
          </a:p>
        </p:txBody>
      </p:sp>
    </p:spTree>
    <p:extLst>
      <p:ext uri="{BB962C8B-B14F-4D97-AF65-F5344CB8AC3E}">
        <p14:creationId xmlns:p14="http://schemas.microsoft.com/office/powerpoint/2010/main" val="2067789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0DEA83A-AC69-5A55-035E-1B2DFA9491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7407FCB-9A0B-AFC4-32E9-383B5B844C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930B5C-6461-7B8B-5655-B9935A4C85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50AF39-49E3-4591-9797-A38B74444E85}" type="datetimeFigureOut">
              <a:rPr lang="en-US" smtClean="0"/>
              <a:t>29-Mar-23</a:t>
            </a:fld>
            <a:endParaRPr lang="en-US"/>
          </a:p>
        </p:txBody>
      </p:sp>
      <p:sp>
        <p:nvSpPr>
          <p:cNvPr id="5" name="Footer Placeholder 4">
            <a:extLst>
              <a:ext uri="{FF2B5EF4-FFF2-40B4-BE49-F238E27FC236}">
                <a16:creationId xmlns:a16="http://schemas.microsoft.com/office/drawing/2014/main" id="{D45F18A5-52AC-E606-B3C3-6CAF5FCFEF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6C057AF-1217-6382-FACA-C06D34203D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7EDAA3-68D8-47BE-A691-200FE330AFE5}" type="slidenum">
              <a:rPr lang="en-US" smtClean="0"/>
              <a:t>‹#›</a:t>
            </a:fld>
            <a:endParaRPr lang="en-US"/>
          </a:p>
        </p:txBody>
      </p:sp>
    </p:spTree>
    <p:extLst>
      <p:ext uri="{BB962C8B-B14F-4D97-AF65-F5344CB8AC3E}">
        <p14:creationId xmlns:p14="http://schemas.microsoft.com/office/powerpoint/2010/main" val="8008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 id="2147483657" r:id="rId5"/>
    <p:sldLayoutId id="2147483658" r:id="rId6"/>
    <p:sldLayoutId id="2147483659"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hyperlink" Target="mailto:patrickgaleski@gmail.com"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1.pn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6D4B7-3E36-192F-4A58-D5D45623FC72}"/>
              </a:ext>
            </a:extLst>
          </p:cNvPr>
          <p:cNvSpPr>
            <a:spLocks noGrp="1"/>
          </p:cNvSpPr>
          <p:nvPr>
            <p:ph type="ctrTitle"/>
          </p:nvPr>
        </p:nvSpPr>
        <p:spPr>
          <a:xfrm>
            <a:off x="1524000" y="1309338"/>
            <a:ext cx="9144000" cy="2119662"/>
          </a:xfrm>
        </p:spPr>
        <p:txBody>
          <a:bodyPr>
            <a:normAutofit/>
          </a:bodyPr>
          <a:lstStyle/>
          <a:p>
            <a:r>
              <a:rPr lang="en-US" sz="4400" b="1" dirty="0"/>
              <a:t>Project “BEYOND - Rural Communities pushing BEYOND COVID-19”</a:t>
            </a:r>
            <a:br>
              <a:rPr lang="en-US" sz="4400" b="1" dirty="0"/>
            </a:br>
            <a:r>
              <a:rPr lang="en-US" sz="4400" b="1" dirty="0"/>
              <a:t>ref: 101091100</a:t>
            </a:r>
          </a:p>
        </p:txBody>
      </p:sp>
      <p:sp>
        <p:nvSpPr>
          <p:cNvPr id="3" name="Subtitle 2">
            <a:extLst>
              <a:ext uri="{FF2B5EF4-FFF2-40B4-BE49-F238E27FC236}">
                <a16:creationId xmlns:a16="http://schemas.microsoft.com/office/drawing/2014/main" id="{B6C13EBC-084A-369B-FCF5-46A7237E7637}"/>
              </a:ext>
            </a:extLst>
          </p:cNvPr>
          <p:cNvSpPr>
            <a:spLocks noGrp="1"/>
          </p:cNvSpPr>
          <p:nvPr>
            <p:ph type="subTitle" idx="1"/>
          </p:nvPr>
        </p:nvSpPr>
        <p:spPr>
          <a:xfrm>
            <a:off x="1524000" y="3739380"/>
            <a:ext cx="9144000" cy="1655762"/>
          </a:xfrm>
        </p:spPr>
        <p:txBody>
          <a:bodyPr/>
          <a:lstStyle/>
          <a:p>
            <a:r>
              <a:rPr lang="en-US" b="1" dirty="0"/>
              <a:t>Presenters:  </a:t>
            </a:r>
          </a:p>
          <a:p>
            <a:r>
              <a:rPr lang="en-US" dirty="0"/>
              <a:t>Patrick Galeski, Director of Galeski Managements Services </a:t>
            </a:r>
            <a:r>
              <a:rPr lang="en-US" dirty="0" err="1"/>
              <a:t>j.d.o.o</a:t>
            </a:r>
            <a:r>
              <a:rPr lang="en-US" dirty="0"/>
              <a:t>.</a:t>
            </a:r>
          </a:p>
          <a:p>
            <a:r>
              <a:rPr lang="en-US" dirty="0"/>
              <a:t>Gabriela Kos, Head of Municipal Affairs, Municipality of </a:t>
            </a:r>
            <a:r>
              <a:rPr lang="en-US" dirty="0" err="1"/>
              <a:t>Cestica</a:t>
            </a:r>
            <a:r>
              <a:rPr lang="en-US" dirty="0"/>
              <a:t>, HR</a:t>
            </a:r>
          </a:p>
        </p:txBody>
      </p:sp>
      <p:pic>
        <p:nvPicPr>
          <p:cNvPr id="4" name="Picture 3">
            <a:extLst>
              <a:ext uri="{FF2B5EF4-FFF2-40B4-BE49-F238E27FC236}">
                <a16:creationId xmlns:a16="http://schemas.microsoft.com/office/drawing/2014/main" id="{ADAF4AE7-BFB5-4528-4EBF-AE4450961EED}"/>
              </a:ext>
            </a:extLst>
          </p:cNvPr>
          <p:cNvPicPr>
            <a:picLocks noChangeAspect="1"/>
          </p:cNvPicPr>
          <p:nvPr/>
        </p:nvPicPr>
        <p:blipFill>
          <a:blip r:embed="rId2"/>
          <a:stretch>
            <a:fillRect/>
          </a:stretch>
        </p:blipFill>
        <p:spPr>
          <a:xfrm>
            <a:off x="493295" y="751"/>
            <a:ext cx="1779714" cy="1796992"/>
          </a:xfrm>
          <a:prstGeom prst="rect">
            <a:avLst/>
          </a:prstGeom>
        </p:spPr>
      </p:pic>
      <p:pic>
        <p:nvPicPr>
          <p:cNvPr id="7" name="Picture 6">
            <a:extLst>
              <a:ext uri="{FF2B5EF4-FFF2-40B4-BE49-F238E27FC236}">
                <a16:creationId xmlns:a16="http://schemas.microsoft.com/office/drawing/2014/main" id="{1004A9B6-380D-6861-3160-505D8790896C}"/>
              </a:ext>
            </a:extLst>
          </p:cNvPr>
          <p:cNvPicPr>
            <a:picLocks noChangeAspect="1"/>
          </p:cNvPicPr>
          <p:nvPr/>
        </p:nvPicPr>
        <p:blipFill>
          <a:blip r:embed="rId3"/>
          <a:stretch>
            <a:fillRect/>
          </a:stretch>
        </p:blipFill>
        <p:spPr>
          <a:xfrm>
            <a:off x="1648313" y="5380042"/>
            <a:ext cx="9275733" cy="929318"/>
          </a:xfrm>
          <a:prstGeom prst="rect">
            <a:avLst/>
          </a:prstGeom>
        </p:spPr>
      </p:pic>
      <p:pic>
        <p:nvPicPr>
          <p:cNvPr id="8" name="Picture 7">
            <a:extLst>
              <a:ext uri="{FF2B5EF4-FFF2-40B4-BE49-F238E27FC236}">
                <a16:creationId xmlns:a16="http://schemas.microsoft.com/office/drawing/2014/main" id="{4447E4E9-C01E-DE2A-D6B9-8A05DAF9019B}"/>
              </a:ext>
            </a:extLst>
          </p:cNvPr>
          <p:cNvPicPr>
            <a:picLocks noChangeAspect="1"/>
          </p:cNvPicPr>
          <p:nvPr/>
        </p:nvPicPr>
        <p:blipFill>
          <a:blip r:embed="rId4"/>
          <a:stretch>
            <a:fillRect/>
          </a:stretch>
        </p:blipFill>
        <p:spPr>
          <a:xfrm>
            <a:off x="10857339" y="141981"/>
            <a:ext cx="939581" cy="1167357"/>
          </a:xfrm>
          <a:prstGeom prst="rect">
            <a:avLst/>
          </a:prstGeom>
        </p:spPr>
      </p:pic>
    </p:spTree>
    <p:extLst>
      <p:ext uri="{BB962C8B-B14F-4D97-AF65-F5344CB8AC3E}">
        <p14:creationId xmlns:p14="http://schemas.microsoft.com/office/powerpoint/2010/main" val="2700632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6D4B7-3E36-192F-4A58-D5D45623FC72}"/>
              </a:ext>
            </a:extLst>
          </p:cNvPr>
          <p:cNvSpPr>
            <a:spLocks noGrp="1"/>
          </p:cNvSpPr>
          <p:nvPr>
            <p:ph type="ctrTitle"/>
          </p:nvPr>
        </p:nvSpPr>
        <p:spPr>
          <a:xfrm>
            <a:off x="2125980" y="593030"/>
            <a:ext cx="9144000" cy="4912742"/>
          </a:xfrm>
        </p:spPr>
        <p:txBody>
          <a:bodyPr>
            <a:normAutofit fontScale="90000"/>
          </a:bodyPr>
          <a:lstStyle/>
          <a:p>
            <a:pPr algn="l"/>
            <a:br>
              <a:rPr lang="en-US" sz="4000" b="1" dirty="0"/>
            </a:br>
            <a:r>
              <a:rPr lang="en-US" sz="4000" b="1" u="sng" dirty="0"/>
              <a:t>Project basics</a:t>
            </a:r>
            <a:br>
              <a:rPr lang="en-US" sz="4000" b="1" u="sng" dirty="0"/>
            </a:br>
            <a:br>
              <a:rPr lang="en-US" sz="2800" b="1" dirty="0"/>
            </a:br>
            <a:r>
              <a:rPr lang="en-US" sz="2800" b="1" dirty="0"/>
              <a:t>- </a:t>
            </a:r>
            <a:r>
              <a:rPr lang="en-US" sz="2800" dirty="0"/>
              <a:t>The project has been approved for a grant worth €148,015.00 under the Citizens, Equality, Rights and Values (CERV) </a:t>
            </a:r>
            <a:r>
              <a:rPr lang="en-US" sz="2800" dirty="0" err="1"/>
              <a:t>Programme</a:t>
            </a:r>
            <a:r>
              <a:rPr lang="en-US" sz="2800" dirty="0"/>
              <a:t> under the call “Networks of Towns”</a:t>
            </a:r>
            <a:br>
              <a:rPr lang="en-US" sz="2800" dirty="0"/>
            </a:br>
            <a:br>
              <a:rPr lang="en-US" sz="2800" dirty="0"/>
            </a:br>
            <a:r>
              <a:rPr lang="en-US" sz="2800" dirty="0"/>
              <a:t>- The purpose of the project is to enhance citizen engagement in civil society actions and democratic processes in rural communities.</a:t>
            </a:r>
            <a:br>
              <a:rPr lang="en-US" sz="2800" dirty="0"/>
            </a:br>
            <a:r>
              <a:rPr lang="en-US" sz="2800" b="1" dirty="0"/>
              <a:t>         	*</a:t>
            </a:r>
            <a:r>
              <a:rPr lang="en-US" sz="2800" b="1" i="1" dirty="0"/>
              <a:t>To show each other how we can improve our communities after 	the COVID-19 Pandemic.</a:t>
            </a:r>
            <a:br>
              <a:rPr lang="en-US" sz="2800" b="1" i="1" dirty="0"/>
            </a:br>
            <a:br>
              <a:rPr lang="en-US" sz="2800" b="1" i="1" dirty="0"/>
            </a:br>
            <a:r>
              <a:rPr lang="en-US" sz="2800" b="1" i="1" dirty="0"/>
              <a:t>- Total grant:  </a:t>
            </a:r>
            <a:r>
              <a:rPr lang="en-US" sz="2800" i="1" dirty="0"/>
              <a:t>€148,015.00  </a:t>
            </a:r>
            <a:br>
              <a:rPr lang="en-US" sz="2800" i="1" dirty="0"/>
            </a:br>
            <a:r>
              <a:rPr lang="en-US" sz="2800" b="1" i="1" dirty="0"/>
              <a:t>- </a:t>
            </a:r>
            <a:r>
              <a:rPr lang="en-US" sz="2800" b="1" dirty="0"/>
              <a:t>Duration of the project</a:t>
            </a:r>
            <a:r>
              <a:rPr lang="en-US" sz="2800" dirty="0"/>
              <a:t>: 24 months (From 1.12.2022 – 30.11.2024)</a:t>
            </a:r>
          </a:p>
        </p:txBody>
      </p:sp>
      <p:pic>
        <p:nvPicPr>
          <p:cNvPr id="3" name="Picture 2">
            <a:extLst>
              <a:ext uri="{FF2B5EF4-FFF2-40B4-BE49-F238E27FC236}">
                <a16:creationId xmlns:a16="http://schemas.microsoft.com/office/drawing/2014/main" id="{B800529B-46BD-072F-6E06-D1F3FC6D9871}"/>
              </a:ext>
            </a:extLst>
          </p:cNvPr>
          <p:cNvPicPr>
            <a:picLocks noChangeAspect="1"/>
          </p:cNvPicPr>
          <p:nvPr/>
        </p:nvPicPr>
        <p:blipFill>
          <a:blip r:embed="rId3"/>
          <a:stretch>
            <a:fillRect/>
          </a:stretch>
        </p:blipFill>
        <p:spPr>
          <a:xfrm>
            <a:off x="1458133" y="5492184"/>
            <a:ext cx="9275733" cy="929318"/>
          </a:xfrm>
          <a:prstGeom prst="rect">
            <a:avLst/>
          </a:prstGeom>
        </p:spPr>
      </p:pic>
      <p:pic>
        <p:nvPicPr>
          <p:cNvPr id="7" name="Picture 6">
            <a:extLst>
              <a:ext uri="{FF2B5EF4-FFF2-40B4-BE49-F238E27FC236}">
                <a16:creationId xmlns:a16="http://schemas.microsoft.com/office/drawing/2014/main" id="{BCFDD981-873C-ACD8-9BED-6A980295B72E}"/>
              </a:ext>
            </a:extLst>
          </p:cNvPr>
          <p:cNvPicPr>
            <a:picLocks noChangeAspect="1"/>
          </p:cNvPicPr>
          <p:nvPr/>
        </p:nvPicPr>
        <p:blipFill>
          <a:blip r:embed="rId4"/>
          <a:stretch>
            <a:fillRect/>
          </a:stretch>
        </p:blipFill>
        <p:spPr>
          <a:xfrm>
            <a:off x="395081" y="16992"/>
            <a:ext cx="1616600" cy="1632295"/>
          </a:xfrm>
          <a:prstGeom prst="rect">
            <a:avLst/>
          </a:prstGeom>
        </p:spPr>
      </p:pic>
      <p:pic>
        <p:nvPicPr>
          <p:cNvPr id="8" name="Picture 7">
            <a:extLst>
              <a:ext uri="{FF2B5EF4-FFF2-40B4-BE49-F238E27FC236}">
                <a16:creationId xmlns:a16="http://schemas.microsoft.com/office/drawing/2014/main" id="{99DB7F47-8D88-EB3B-E3B5-65D622F055DF}"/>
              </a:ext>
            </a:extLst>
          </p:cNvPr>
          <p:cNvPicPr>
            <a:picLocks noChangeAspect="1"/>
          </p:cNvPicPr>
          <p:nvPr/>
        </p:nvPicPr>
        <p:blipFill>
          <a:blip r:embed="rId5"/>
          <a:stretch>
            <a:fillRect/>
          </a:stretch>
        </p:blipFill>
        <p:spPr>
          <a:xfrm>
            <a:off x="10857339" y="141981"/>
            <a:ext cx="939581" cy="1167357"/>
          </a:xfrm>
          <a:prstGeom prst="rect">
            <a:avLst/>
          </a:prstGeom>
        </p:spPr>
      </p:pic>
    </p:spTree>
    <p:extLst>
      <p:ext uri="{BB962C8B-B14F-4D97-AF65-F5344CB8AC3E}">
        <p14:creationId xmlns:p14="http://schemas.microsoft.com/office/powerpoint/2010/main" val="10117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6D4B7-3E36-192F-4A58-D5D45623FC72}"/>
              </a:ext>
            </a:extLst>
          </p:cNvPr>
          <p:cNvSpPr>
            <a:spLocks noGrp="1"/>
          </p:cNvSpPr>
          <p:nvPr>
            <p:ph type="ctrTitle"/>
          </p:nvPr>
        </p:nvSpPr>
        <p:spPr>
          <a:xfrm>
            <a:off x="2183130" y="1405890"/>
            <a:ext cx="9144000" cy="3746882"/>
          </a:xfrm>
        </p:spPr>
        <p:txBody>
          <a:bodyPr>
            <a:normAutofit fontScale="90000"/>
          </a:bodyPr>
          <a:lstStyle/>
          <a:p>
            <a:pPr algn="l"/>
            <a:br>
              <a:rPr lang="en-US" sz="4000" b="1" dirty="0"/>
            </a:br>
            <a:r>
              <a:rPr lang="en-US" sz="4000" b="1" u="sng" dirty="0"/>
              <a:t>Project basics – Partnership</a:t>
            </a:r>
            <a:br>
              <a:rPr lang="en-US" sz="4000" b="1" u="sng" dirty="0"/>
            </a:br>
            <a:br>
              <a:rPr lang="en-US" sz="4000" b="1" u="sng" dirty="0"/>
            </a:br>
            <a:r>
              <a:rPr lang="en-US" sz="2500" b="1" dirty="0"/>
              <a:t>1. </a:t>
            </a:r>
            <a:r>
              <a:rPr lang="en-US" sz="2500" b="1" dirty="0" err="1"/>
              <a:t>Općina</a:t>
            </a:r>
            <a:r>
              <a:rPr lang="en-US" sz="2500" b="1" dirty="0"/>
              <a:t> </a:t>
            </a:r>
            <a:r>
              <a:rPr lang="en-US" sz="2500" b="1" dirty="0" err="1"/>
              <a:t>Cestica</a:t>
            </a:r>
            <a:r>
              <a:rPr lang="en-US" sz="2500" b="1" dirty="0"/>
              <a:t> (HR) – Applicant and lead partner</a:t>
            </a:r>
            <a:br>
              <a:rPr lang="en-US" sz="2500" b="1" dirty="0"/>
            </a:br>
            <a:r>
              <a:rPr lang="en-US" sz="2500" b="1" dirty="0"/>
              <a:t>2. </a:t>
            </a:r>
            <a:r>
              <a:rPr lang="pl-PL" sz="2500" b="1" dirty="0"/>
              <a:t>Zavod Sopotniki, zavod za medgeneracijsko solidarnost</a:t>
            </a:r>
            <a:r>
              <a:rPr lang="en-US" sz="2500" b="1" dirty="0"/>
              <a:t> (SI)</a:t>
            </a:r>
            <a:br>
              <a:rPr lang="en-US" sz="2500" b="1" dirty="0"/>
            </a:br>
            <a:r>
              <a:rPr lang="en-US" sz="2500" b="1" dirty="0"/>
              <a:t>3. Municipality of </a:t>
            </a:r>
            <a:r>
              <a:rPr lang="en-US" sz="2500" b="1" dirty="0" err="1"/>
              <a:t>Ormož</a:t>
            </a:r>
            <a:r>
              <a:rPr lang="en-US" sz="2500" b="1" dirty="0"/>
              <a:t> (SI)</a:t>
            </a:r>
            <a:br>
              <a:rPr lang="en-US" sz="2500" b="1" dirty="0"/>
            </a:br>
            <a:r>
              <a:rPr lang="en-US" sz="2500" b="1" dirty="0"/>
              <a:t>4. </a:t>
            </a:r>
            <a:r>
              <a:rPr lang="en-US" sz="2500" b="1" dirty="0" err="1"/>
              <a:t>Comune</a:t>
            </a:r>
            <a:r>
              <a:rPr lang="en-US" sz="2500" b="1" dirty="0"/>
              <a:t> di Cavriago (IT)</a:t>
            </a:r>
            <a:br>
              <a:rPr lang="en-US" sz="2500" b="1" dirty="0"/>
            </a:br>
            <a:r>
              <a:rPr lang="en-US" sz="2500" b="1" dirty="0"/>
              <a:t>5. Gemeinde Heiningen (DE)</a:t>
            </a:r>
            <a:br>
              <a:rPr lang="en-US" sz="2500" b="1" dirty="0"/>
            </a:br>
            <a:r>
              <a:rPr lang="en-US" sz="2500" b="1" dirty="0"/>
              <a:t>6. </a:t>
            </a:r>
            <a:r>
              <a:rPr lang="en-US" sz="2500" b="1" dirty="0" err="1"/>
              <a:t>Comune</a:t>
            </a:r>
            <a:r>
              <a:rPr lang="en-US" sz="2500" b="1" dirty="0"/>
              <a:t> di Usseaux (IT)</a:t>
            </a:r>
            <a:br>
              <a:rPr lang="en-US" sz="2500" b="1" dirty="0"/>
            </a:br>
            <a:r>
              <a:rPr lang="en-US" sz="2500" b="1" dirty="0"/>
              <a:t>7. </a:t>
            </a:r>
            <a:r>
              <a:rPr lang="en-US" sz="2500" b="1" dirty="0" err="1"/>
              <a:t>Sásd</a:t>
            </a:r>
            <a:r>
              <a:rPr lang="en-US" sz="2500" b="1" dirty="0"/>
              <a:t> </a:t>
            </a:r>
            <a:r>
              <a:rPr lang="en-US" sz="2500" b="1" dirty="0" err="1"/>
              <a:t>és</a:t>
            </a:r>
            <a:r>
              <a:rPr lang="en-US" sz="2500" b="1" dirty="0"/>
              <a:t> </a:t>
            </a:r>
            <a:r>
              <a:rPr lang="en-US" sz="2500" b="1" dirty="0" err="1"/>
              <a:t>Térsége</a:t>
            </a:r>
            <a:r>
              <a:rPr lang="en-US" sz="2500" b="1" dirty="0"/>
              <a:t> </a:t>
            </a:r>
            <a:r>
              <a:rPr lang="en-US" sz="2500" b="1" dirty="0" err="1"/>
              <a:t>Terület</a:t>
            </a:r>
            <a:r>
              <a:rPr lang="en-US" sz="2500" b="1" dirty="0"/>
              <a:t>- </a:t>
            </a:r>
            <a:r>
              <a:rPr lang="en-US" sz="2500" b="1" dirty="0" err="1"/>
              <a:t>és</a:t>
            </a:r>
            <a:r>
              <a:rPr lang="en-US" sz="2500" b="1" dirty="0"/>
              <a:t> </a:t>
            </a:r>
            <a:r>
              <a:rPr lang="en-US" sz="2500" b="1" dirty="0" err="1"/>
              <a:t>Humánfejlesztési</a:t>
            </a:r>
            <a:r>
              <a:rPr lang="en-US" sz="2500" b="1" dirty="0"/>
              <a:t> Nonprofit </a:t>
            </a:r>
            <a:r>
              <a:rPr lang="en-US" sz="2500" b="1" dirty="0" err="1"/>
              <a:t>Kft</a:t>
            </a:r>
            <a:r>
              <a:rPr lang="en-US" sz="2500" b="1" dirty="0"/>
              <a:t> (HU)</a:t>
            </a:r>
            <a:br>
              <a:rPr lang="en-US" sz="2500" b="1" u="sng" dirty="0"/>
            </a:br>
            <a:br>
              <a:rPr lang="en-US" sz="4000" b="1" u="sng" dirty="0"/>
            </a:br>
            <a:br>
              <a:rPr lang="en-US" sz="2800" b="1" dirty="0"/>
            </a:br>
            <a:endParaRPr lang="en-US" sz="2800" dirty="0"/>
          </a:p>
        </p:txBody>
      </p:sp>
      <p:pic>
        <p:nvPicPr>
          <p:cNvPr id="3" name="Picture 2">
            <a:extLst>
              <a:ext uri="{FF2B5EF4-FFF2-40B4-BE49-F238E27FC236}">
                <a16:creationId xmlns:a16="http://schemas.microsoft.com/office/drawing/2014/main" id="{B800529B-46BD-072F-6E06-D1F3FC6D9871}"/>
              </a:ext>
            </a:extLst>
          </p:cNvPr>
          <p:cNvPicPr>
            <a:picLocks noChangeAspect="1"/>
          </p:cNvPicPr>
          <p:nvPr/>
        </p:nvPicPr>
        <p:blipFill>
          <a:blip r:embed="rId3"/>
          <a:stretch>
            <a:fillRect/>
          </a:stretch>
        </p:blipFill>
        <p:spPr>
          <a:xfrm>
            <a:off x="1458133" y="5492184"/>
            <a:ext cx="9275733" cy="929318"/>
          </a:xfrm>
          <a:prstGeom prst="rect">
            <a:avLst/>
          </a:prstGeom>
        </p:spPr>
      </p:pic>
      <p:pic>
        <p:nvPicPr>
          <p:cNvPr id="7" name="Picture 6">
            <a:extLst>
              <a:ext uri="{FF2B5EF4-FFF2-40B4-BE49-F238E27FC236}">
                <a16:creationId xmlns:a16="http://schemas.microsoft.com/office/drawing/2014/main" id="{BCFDD981-873C-ACD8-9BED-6A980295B72E}"/>
              </a:ext>
            </a:extLst>
          </p:cNvPr>
          <p:cNvPicPr>
            <a:picLocks noChangeAspect="1"/>
          </p:cNvPicPr>
          <p:nvPr/>
        </p:nvPicPr>
        <p:blipFill>
          <a:blip r:embed="rId4"/>
          <a:stretch>
            <a:fillRect/>
          </a:stretch>
        </p:blipFill>
        <p:spPr>
          <a:xfrm>
            <a:off x="518867" y="141981"/>
            <a:ext cx="1492813" cy="1507306"/>
          </a:xfrm>
          <a:prstGeom prst="rect">
            <a:avLst/>
          </a:prstGeom>
        </p:spPr>
      </p:pic>
      <p:pic>
        <p:nvPicPr>
          <p:cNvPr id="6" name="Picture 5">
            <a:extLst>
              <a:ext uri="{FF2B5EF4-FFF2-40B4-BE49-F238E27FC236}">
                <a16:creationId xmlns:a16="http://schemas.microsoft.com/office/drawing/2014/main" id="{D1014DFD-52F7-5FAB-877F-49864C7149AF}"/>
              </a:ext>
            </a:extLst>
          </p:cNvPr>
          <p:cNvPicPr>
            <a:picLocks noChangeAspect="1"/>
          </p:cNvPicPr>
          <p:nvPr/>
        </p:nvPicPr>
        <p:blipFill>
          <a:blip r:embed="rId5"/>
          <a:stretch>
            <a:fillRect/>
          </a:stretch>
        </p:blipFill>
        <p:spPr>
          <a:xfrm>
            <a:off x="10857339" y="141981"/>
            <a:ext cx="939581" cy="1167357"/>
          </a:xfrm>
          <a:prstGeom prst="rect">
            <a:avLst/>
          </a:prstGeom>
        </p:spPr>
      </p:pic>
    </p:spTree>
    <p:extLst>
      <p:ext uri="{BB962C8B-B14F-4D97-AF65-F5344CB8AC3E}">
        <p14:creationId xmlns:p14="http://schemas.microsoft.com/office/powerpoint/2010/main" val="438070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800529B-46BD-072F-6E06-D1F3FC6D9871}"/>
              </a:ext>
            </a:extLst>
          </p:cNvPr>
          <p:cNvPicPr>
            <a:picLocks noChangeAspect="1"/>
          </p:cNvPicPr>
          <p:nvPr/>
        </p:nvPicPr>
        <p:blipFill>
          <a:blip r:embed="rId3"/>
          <a:stretch>
            <a:fillRect/>
          </a:stretch>
        </p:blipFill>
        <p:spPr>
          <a:xfrm>
            <a:off x="1458133" y="5492184"/>
            <a:ext cx="9275733" cy="929318"/>
          </a:xfrm>
          <a:prstGeom prst="rect">
            <a:avLst/>
          </a:prstGeom>
        </p:spPr>
      </p:pic>
      <p:pic>
        <p:nvPicPr>
          <p:cNvPr id="7" name="Picture 6">
            <a:extLst>
              <a:ext uri="{FF2B5EF4-FFF2-40B4-BE49-F238E27FC236}">
                <a16:creationId xmlns:a16="http://schemas.microsoft.com/office/drawing/2014/main" id="{BCFDD981-873C-ACD8-9BED-6A980295B72E}"/>
              </a:ext>
            </a:extLst>
          </p:cNvPr>
          <p:cNvPicPr>
            <a:picLocks noChangeAspect="1"/>
          </p:cNvPicPr>
          <p:nvPr/>
        </p:nvPicPr>
        <p:blipFill>
          <a:blip r:embed="rId4"/>
          <a:stretch>
            <a:fillRect/>
          </a:stretch>
        </p:blipFill>
        <p:spPr>
          <a:xfrm>
            <a:off x="518867" y="141981"/>
            <a:ext cx="1492813" cy="1507306"/>
          </a:xfrm>
          <a:prstGeom prst="rect">
            <a:avLst/>
          </a:prstGeom>
        </p:spPr>
      </p:pic>
      <p:pic>
        <p:nvPicPr>
          <p:cNvPr id="8" name="Picture 7">
            <a:extLst>
              <a:ext uri="{FF2B5EF4-FFF2-40B4-BE49-F238E27FC236}">
                <a16:creationId xmlns:a16="http://schemas.microsoft.com/office/drawing/2014/main" id="{74B6E05D-0092-D1C3-010C-C751E661DB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8867" y="171406"/>
            <a:ext cx="10818069" cy="6544613"/>
          </a:xfrm>
          <a:prstGeom prst="rect">
            <a:avLst/>
          </a:prstGeom>
        </p:spPr>
      </p:pic>
    </p:spTree>
    <p:extLst>
      <p:ext uri="{BB962C8B-B14F-4D97-AF65-F5344CB8AC3E}">
        <p14:creationId xmlns:p14="http://schemas.microsoft.com/office/powerpoint/2010/main" val="2757148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6D4B7-3E36-192F-4A58-D5D45623FC72}"/>
              </a:ext>
            </a:extLst>
          </p:cNvPr>
          <p:cNvSpPr>
            <a:spLocks noGrp="1"/>
          </p:cNvSpPr>
          <p:nvPr>
            <p:ph type="ctrTitle"/>
          </p:nvPr>
        </p:nvSpPr>
        <p:spPr>
          <a:xfrm>
            <a:off x="2137410" y="4548061"/>
            <a:ext cx="9315450" cy="3746882"/>
          </a:xfrm>
        </p:spPr>
        <p:txBody>
          <a:bodyPr>
            <a:normAutofit fontScale="90000"/>
          </a:bodyPr>
          <a:lstStyle/>
          <a:p>
            <a:pPr algn="l"/>
            <a:r>
              <a:rPr lang="en-US" sz="4000" b="1" u="sng" dirty="0"/>
              <a:t>Project basics – main activities</a:t>
            </a:r>
            <a:br>
              <a:rPr lang="en-US" sz="4000" b="1" u="sng" dirty="0"/>
            </a:br>
            <a:r>
              <a:rPr lang="en-US" sz="4000" dirty="0"/>
              <a:t>- </a:t>
            </a:r>
            <a:r>
              <a:rPr lang="en-US" sz="3600" dirty="0"/>
              <a:t>The project is broken down into 7 3-day events:</a:t>
            </a:r>
            <a:br>
              <a:rPr lang="en-US" sz="3600" dirty="0"/>
            </a:br>
            <a:br>
              <a:rPr lang="en-US" sz="3600" dirty="0"/>
            </a:br>
            <a:r>
              <a:rPr lang="en-US" sz="3600" dirty="0"/>
              <a:t>- </a:t>
            </a:r>
            <a:r>
              <a:rPr lang="en-US" sz="3600" u="sng" dirty="0"/>
              <a:t>Tentative schedule:  </a:t>
            </a:r>
            <a:br>
              <a:rPr lang="en-US" sz="4000" u="sng" dirty="0"/>
            </a:br>
            <a:r>
              <a:rPr lang="en-US" sz="4000" dirty="0"/>
              <a:t>   </a:t>
            </a:r>
            <a:r>
              <a:rPr lang="en-US" sz="3100" dirty="0"/>
              <a:t>1. Kick-off event in </a:t>
            </a:r>
            <a:r>
              <a:rPr lang="en-US" sz="3100" dirty="0" err="1"/>
              <a:t>Cestica</a:t>
            </a:r>
            <a:r>
              <a:rPr lang="en-US" sz="3100" dirty="0"/>
              <a:t>, HR: March 29-31, 2023 (85   </a:t>
            </a:r>
            <a:br>
              <a:rPr lang="en-US" sz="3100" dirty="0"/>
            </a:br>
            <a:r>
              <a:rPr lang="en-US" sz="3100" dirty="0"/>
              <a:t>        participants; 45 are international persons)</a:t>
            </a:r>
            <a:br>
              <a:rPr lang="en-US" sz="3100" dirty="0"/>
            </a:br>
            <a:r>
              <a:rPr lang="en-US" sz="3100" dirty="0"/>
              <a:t>        - Theme: </a:t>
            </a:r>
            <a:r>
              <a:rPr lang="en-US" sz="3100" b="1" dirty="0"/>
              <a:t>Organizing volunteers and civil protection actions </a:t>
            </a:r>
            <a:br>
              <a:rPr lang="en-US" sz="3100" dirty="0"/>
            </a:br>
            <a:r>
              <a:rPr lang="en-US" sz="3100" dirty="0"/>
              <a:t>    2. Event 2 in </a:t>
            </a:r>
            <a:r>
              <a:rPr lang="en-US" sz="3100" dirty="0" err="1"/>
              <a:t>Ajdovscina</a:t>
            </a:r>
            <a:r>
              <a:rPr lang="en-US" sz="3100" dirty="0"/>
              <a:t>, SI (organized by </a:t>
            </a:r>
            <a:r>
              <a:rPr lang="en-US" sz="3100" dirty="0" err="1"/>
              <a:t>Sopotniki</a:t>
            </a:r>
            <a:r>
              <a:rPr lang="en-US" sz="3100" dirty="0"/>
              <a:t>); late May   </a:t>
            </a:r>
            <a:br>
              <a:rPr lang="en-US" sz="3100" dirty="0"/>
            </a:br>
            <a:r>
              <a:rPr lang="en-US" sz="3100" dirty="0"/>
              <a:t>         2023 (90 participants; 45 international)</a:t>
            </a:r>
            <a:br>
              <a:rPr lang="en-US" sz="3100" dirty="0"/>
            </a:br>
            <a:r>
              <a:rPr lang="en-US" sz="3100" dirty="0"/>
              <a:t>          - Theme: </a:t>
            </a:r>
            <a:r>
              <a:rPr lang="en-US" sz="3100" b="1" dirty="0"/>
              <a:t>Promoting inter-generational solidarity and     </a:t>
            </a:r>
            <a:br>
              <a:rPr lang="en-US" sz="3100" b="1" dirty="0"/>
            </a:br>
            <a:r>
              <a:rPr lang="en-US" sz="3100" b="1" dirty="0"/>
              <a:t>             responding to the needs of the elderly </a:t>
            </a:r>
            <a:br>
              <a:rPr lang="en-US" sz="4000" dirty="0"/>
            </a:br>
            <a:r>
              <a:rPr lang="en-US" sz="4000" dirty="0"/>
              <a:t>	</a:t>
            </a:r>
            <a:br>
              <a:rPr lang="en-US" sz="4000" dirty="0"/>
            </a:br>
            <a:br>
              <a:rPr lang="en-US" sz="4000" b="1" u="sng" dirty="0"/>
            </a:br>
            <a:br>
              <a:rPr lang="en-US" sz="4000" b="1" u="sng" dirty="0"/>
            </a:br>
            <a:br>
              <a:rPr lang="en-US" sz="2500" b="1" u="sng" dirty="0"/>
            </a:br>
            <a:br>
              <a:rPr lang="en-US" sz="4000" b="1" u="sng" dirty="0"/>
            </a:br>
            <a:br>
              <a:rPr lang="en-US" sz="2800" b="1" dirty="0"/>
            </a:br>
            <a:endParaRPr lang="en-US" sz="2800" dirty="0"/>
          </a:p>
        </p:txBody>
      </p:sp>
      <p:pic>
        <p:nvPicPr>
          <p:cNvPr id="3" name="Picture 2">
            <a:extLst>
              <a:ext uri="{FF2B5EF4-FFF2-40B4-BE49-F238E27FC236}">
                <a16:creationId xmlns:a16="http://schemas.microsoft.com/office/drawing/2014/main" id="{B800529B-46BD-072F-6E06-D1F3FC6D9871}"/>
              </a:ext>
            </a:extLst>
          </p:cNvPr>
          <p:cNvPicPr>
            <a:picLocks noChangeAspect="1"/>
          </p:cNvPicPr>
          <p:nvPr/>
        </p:nvPicPr>
        <p:blipFill>
          <a:blip r:embed="rId3"/>
          <a:stretch>
            <a:fillRect/>
          </a:stretch>
        </p:blipFill>
        <p:spPr>
          <a:xfrm>
            <a:off x="1458133" y="5492184"/>
            <a:ext cx="9275733" cy="929318"/>
          </a:xfrm>
          <a:prstGeom prst="rect">
            <a:avLst/>
          </a:prstGeom>
        </p:spPr>
      </p:pic>
      <p:pic>
        <p:nvPicPr>
          <p:cNvPr id="7" name="Picture 6">
            <a:extLst>
              <a:ext uri="{FF2B5EF4-FFF2-40B4-BE49-F238E27FC236}">
                <a16:creationId xmlns:a16="http://schemas.microsoft.com/office/drawing/2014/main" id="{BCFDD981-873C-ACD8-9BED-6A980295B72E}"/>
              </a:ext>
            </a:extLst>
          </p:cNvPr>
          <p:cNvPicPr>
            <a:picLocks noChangeAspect="1"/>
          </p:cNvPicPr>
          <p:nvPr/>
        </p:nvPicPr>
        <p:blipFill>
          <a:blip r:embed="rId4"/>
          <a:stretch>
            <a:fillRect/>
          </a:stretch>
        </p:blipFill>
        <p:spPr>
          <a:xfrm>
            <a:off x="518867" y="141981"/>
            <a:ext cx="1492813" cy="1507306"/>
          </a:xfrm>
          <a:prstGeom prst="rect">
            <a:avLst/>
          </a:prstGeom>
        </p:spPr>
      </p:pic>
      <p:pic>
        <p:nvPicPr>
          <p:cNvPr id="4" name="Picture 3">
            <a:extLst>
              <a:ext uri="{FF2B5EF4-FFF2-40B4-BE49-F238E27FC236}">
                <a16:creationId xmlns:a16="http://schemas.microsoft.com/office/drawing/2014/main" id="{8DD2A320-E29B-3EFF-2E76-0D415338F86C}"/>
              </a:ext>
            </a:extLst>
          </p:cNvPr>
          <p:cNvPicPr>
            <a:picLocks noChangeAspect="1"/>
          </p:cNvPicPr>
          <p:nvPr/>
        </p:nvPicPr>
        <p:blipFill>
          <a:blip r:embed="rId5"/>
          <a:stretch>
            <a:fillRect/>
          </a:stretch>
        </p:blipFill>
        <p:spPr>
          <a:xfrm>
            <a:off x="10857339" y="141981"/>
            <a:ext cx="939581" cy="1167357"/>
          </a:xfrm>
          <a:prstGeom prst="rect">
            <a:avLst/>
          </a:prstGeom>
        </p:spPr>
      </p:pic>
    </p:spTree>
    <p:extLst>
      <p:ext uri="{BB962C8B-B14F-4D97-AF65-F5344CB8AC3E}">
        <p14:creationId xmlns:p14="http://schemas.microsoft.com/office/powerpoint/2010/main" val="167515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6D4B7-3E36-192F-4A58-D5D45623FC72}"/>
              </a:ext>
            </a:extLst>
          </p:cNvPr>
          <p:cNvSpPr>
            <a:spLocks noGrp="1"/>
          </p:cNvSpPr>
          <p:nvPr>
            <p:ph type="ctrTitle"/>
          </p:nvPr>
        </p:nvSpPr>
        <p:spPr>
          <a:xfrm>
            <a:off x="2011680" y="3272589"/>
            <a:ext cx="9315450" cy="3746882"/>
          </a:xfrm>
        </p:spPr>
        <p:txBody>
          <a:bodyPr>
            <a:normAutofit fontScale="90000"/>
          </a:bodyPr>
          <a:lstStyle/>
          <a:p>
            <a:pPr algn="l"/>
            <a:r>
              <a:rPr lang="en-US" sz="3600" u="sng" dirty="0"/>
              <a:t>Tentative schedule:  </a:t>
            </a:r>
            <a:br>
              <a:rPr lang="en-US" sz="4000" u="sng" dirty="0"/>
            </a:br>
            <a:r>
              <a:rPr lang="en-US" sz="4000" dirty="0"/>
              <a:t>   </a:t>
            </a:r>
            <a:r>
              <a:rPr lang="en-US" sz="3100" dirty="0"/>
              <a:t>3. Event in Heiningen, DE: Sept 2023 (80 participants;  40   </a:t>
            </a:r>
            <a:br>
              <a:rPr lang="en-US" sz="3100" dirty="0"/>
            </a:br>
            <a:r>
              <a:rPr lang="en-US" sz="3100" dirty="0"/>
              <a:t>        international)</a:t>
            </a:r>
            <a:br>
              <a:rPr lang="en-US" sz="3100" dirty="0"/>
            </a:br>
            <a:r>
              <a:rPr lang="en-US" sz="3100" dirty="0"/>
              <a:t>        - Theme: </a:t>
            </a:r>
            <a:r>
              <a:rPr lang="en-US" sz="3100" b="1" dirty="0"/>
              <a:t>Organizing actions that enhance social inclusion &amp;       </a:t>
            </a:r>
            <a:br>
              <a:rPr lang="en-US" sz="3100" b="1" dirty="0"/>
            </a:br>
            <a:r>
              <a:rPr lang="en-US" sz="3100" b="1" dirty="0"/>
              <a:t>          environmental protection </a:t>
            </a:r>
            <a:br>
              <a:rPr lang="en-US" sz="3100" dirty="0"/>
            </a:br>
            <a:r>
              <a:rPr lang="en-US" sz="3100" dirty="0"/>
              <a:t>    4. Event in Cavriago, IT; November 2023 (80 participants; 40 </a:t>
            </a:r>
            <a:br>
              <a:rPr lang="en-US" sz="3100" dirty="0"/>
            </a:br>
            <a:r>
              <a:rPr lang="en-US" sz="3100" dirty="0"/>
              <a:t>        international)</a:t>
            </a:r>
            <a:br>
              <a:rPr lang="en-US" sz="3100" dirty="0"/>
            </a:br>
            <a:r>
              <a:rPr lang="en-US" sz="3100" dirty="0"/>
              <a:t>          - Theme</a:t>
            </a:r>
            <a:r>
              <a:rPr lang="en-US" sz="3100" b="1" dirty="0"/>
              <a:t>: Enhancing citizen engagement in education      </a:t>
            </a:r>
            <a:br>
              <a:rPr lang="en-US" sz="3100" b="1" dirty="0"/>
            </a:br>
            <a:r>
              <a:rPr lang="en-US" sz="3100" b="1" dirty="0"/>
              <a:t>             actions and the mental well-being of families </a:t>
            </a:r>
            <a:r>
              <a:rPr lang="en-US" sz="4000" dirty="0"/>
              <a:t>	</a:t>
            </a:r>
            <a:br>
              <a:rPr lang="en-US" sz="4000" dirty="0"/>
            </a:br>
            <a:r>
              <a:rPr lang="en-US" sz="4000" dirty="0"/>
              <a:t>   </a:t>
            </a:r>
            <a:r>
              <a:rPr lang="en-US" sz="2800" dirty="0"/>
              <a:t>5.  </a:t>
            </a:r>
            <a:r>
              <a:rPr lang="en-US" sz="3100" dirty="0"/>
              <a:t>Event in Usseaux, IT;  (85 participants; 45 international);  </a:t>
            </a:r>
            <a:br>
              <a:rPr lang="en-US" sz="3100" dirty="0"/>
            </a:br>
            <a:r>
              <a:rPr lang="en-US" sz="3100" dirty="0"/>
              <a:t>         late may or early June 2024</a:t>
            </a:r>
            <a:br>
              <a:rPr lang="en-US" sz="3100" dirty="0"/>
            </a:br>
            <a:r>
              <a:rPr lang="en-US" sz="3100" dirty="0"/>
              <a:t>           - Theme: </a:t>
            </a:r>
            <a:r>
              <a:rPr lang="en-US" sz="3100" b="1" dirty="0"/>
              <a:t>Engaging citizens in actions that contribute to </a:t>
            </a:r>
            <a:br>
              <a:rPr lang="en-US" sz="3100" b="1" dirty="0"/>
            </a:br>
            <a:r>
              <a:rPr lang="en-US" sz="3100" b="1" dirty="0"/>
              <a:t>              preserving cultural and nature assets in remote areas </a:t>
            </a:r>
            <a:r>
              <a:rPr lang="en-US" sz="2800" b="1" u="sng" dirty="0"/>
              <a:t> </a:t>
            </a:r>
            <a:br>
              <a:rPr lang="en-US" sz="4000" b="1" u="sng" dirty="0"/>
            </a:br>
            <a:br>
              <a:rPr lang="en-US" sz="2500" b="1" u="sng" dirty="0"/>
            </a:br>
            <a:br>
              <a:rPr lang="en-US" sz="4000" b="1" u="sng" dirty="0"/>
            </a:br>
            <a:br>
              <a:rPr lang="en-US" sz="2800" b="1" dirty="0"/>
            </a:br>
            <a:endParaRPr lang="en-US" sz="2800" dirty="0"/>
          </a:p>
        </p:txBody>
      </p:sp>
      <p:pic>
        <p:nvPicPr>
          <p:cNvPr id="3" name="Picture 2">
            <a:extLst>
              <a:ext uri="{FF2B5EF4-FFF2-40B4-BE49-F238E27FC236}">
                <a16:creationId xmlns:a16="http://schemas.microsoft.com/office/drawing/2014/main" id="{B800529B-46BD-072F-6E06-D1F3FC6D9871}"/>
              </a:ext>
            </a:extLst>
          </p:cNvPr>
          <p:cNvPicPr>
            <a:picLocks noChangeAspect="1"/>
          </p:cNvPicPr>
          <p:nvPr/>
        </p:nvPicPr>
        <p:blipFill>
          <a:blip r:embed="rId3"/>
          <a:stretch>
            <a:fillRect/>
          </a:stretch>
        </p:blipFill>
        <p:spPr>
          <a:xfrm>
            <a:off x="1458133" y="5492184"/>
            <a:ext cx="9275733" cy="929318"/>
          </a:xfrm>
          <a:prstGeom prst="rect">
            <a:avLst/>
          </a:prstGeom>
        </p:spPr>
      </p:pic>
      <p:pic>
        <p:nvPicPr>
          <p:cNvPr id="7" name="Picture 6">
            <a:extLst>
              <a:ext uri="{FF2B5EF4-FFF2-40B4-BE49-F238E27FC236}">
                <a16:creationId xmlns:a16="http://schemas.microsoft.com/office/drawing/2014/main" id="{BCFDD981-873C-ACD8-9BED-6A980295B72E}"/>
              </a:ext>
            </a:extLst>
          </p:cNvPr>
          <p:cNvPicPr>
            <a:picLocks noChangeAspect="1"/>
          </p:cNvPicPr>
          <p:nvPr/>
        </p:nvPicPr>
        <p:blipFill>
          <a:blip r:embed="rId4"/>
          <a:stretch>
            <a:fillRect/>
          </a:stretch>
        </p:blipFill>
        <p:spPr>
          <a:xfrm>
            <a:off x="518867" y="141981"/>
            <a:ext cx="1492813" cy="1507306"/>
          </a:xfrm>
          <a:prstGeom prst="rect">
            <a:avLst/>
          </a:prstGeom>
        </p:spPr>
      </p:pic>
      <p:pic>
        <p:nvPicPr>
          <p:cNvPr id="4" name="Picture 3">
            <a:extLst>
              <a:ext uri="{FF2B5EF4-FFF2-40B4-BE49-F238E27FC236}">
                <a16:creationId xmlns:a16="http://schemas.microsoft.com/office/drawing/2014/main" id="{45914D31-6A89-A326-525A-8273898AC4B0}"/>
              </a:ext>
            </a:extLst>
          </p:cNvPr>
          <p:cNvPicPr>
            <a:picLocks noChangeAspect="1"/>
          </p:cNvPicPr>
          <p:nvPr/>
        </p:nvPicPr>
        <p:blipFill>
          <a:blip r:embed="rId5"/>
          <a:stretch>
            <a:fillRect/>
          </a:stretch>
        </p:blipFill>
        <p:spPr>
          <a:xfrm>
            <a:off x="11085939" y="141981"/>
            <a:ext cx="939581" cy="1167357"/>
          </a:xfrm>
          <a:prstGeom prst="rect">
            <a:avLst/>
          </a:prstGeom>
        </p:spPr>
      </p:pic>
    </p:spTree>
    <p:extLst>
      <p:ext uri="{BB962C8B-B14F-4D97-AF65-F5344CB8AC3E}">
        <p14:creationId xmlns:p14="http://schemas.microsoft.com/office/powerpoint/2010/main" val="2189146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6D4B7-3E36-192F-4A58-D5D45623FC72}"/>
              </a:ext>
            </a:extLst>
          </p:cNvPr>
          <p:cNvSpPr>
            <a:spLocks noGrp="1"/>
          </p:cNvSpPr>
          <p:nvPr>
            <p:ph type="ctrTitle"/>
          </p:nvPr>
        </p:nvSpPr>
        <p:spPr>
          <a:xfrm>
            <a:off x="2011680" y="2041403"/>
            <a:ext cx="9315450" cy="3746882"/>
          </a:xfrm>
        </p:spPr>
        <p:txBody>
          <a:bodyPr>
            <a:normAutofit fontScale="90000"/>
          </a:bodyPr>
          <a:lstStyle/>
          <a:p>
            <a:pPr algn="l"/>
            <a:r>
              <a:rPr lang="en-US" sz="3600" u="sng" dirty="0"/>
              <a:t>Tentative schedule:  </a:t>
            </a:r>
            <a:br>
              <a:rPr lang="en-US" sz="4000" u="sng" dirty="0"/>
            </a:br>
            <a:r>
              <a:rPr lang="en-US" sz="4000" dirty="0"/>
              <a:t>   </a:t>
            </a:r>
            <a:r>
              <a:rPr lang="en-US" sz="3100" dirty="0"/>
              <a:t>6. Event in </a:t>
            </a:r>
            <a:r>
              <a:rPr lang="en-US" sz="3100" dirty="0" err="1"/>
              <a:t>Sasd</a:t>
            </a:r>
            <a:r>
              <a:rPr lang="en-US" sz="3100" dirty="0"/>
              <a:t>, HU (organized by “</a:t>
            </a:r>
            <a:r>
              <a:rPr lang="en-US" sz="3100" dirty="0" err="1"/>
              <a:t>Sásd</a:t>
            </a:r>
            <a:r>
              <a:rPr lang="en-US" sz="3100" dirty="0"/>
              <a:t> </a:t>
            </a:r>
            <a:r>
              <a:rPr lang="en-US" sz="3100" dirty="0" err="1"/>
              <a:t>és</a:t>
            </a:r>
            <a:r>
              <a:rPr lang="en-US" sz="3100" dirty="0"/>
              <a:t> </a:t>
            </a:r>
            <a:r>
              <a:rPr lang="en-US" sz="3100" dirty="0" err="1"/>
              <a:t>Térsége</a:t>
            </a:r>
            <a:r>
              <a:rPr lang="en-US" sz="3100" dirty="0"/>
              <a:t> </a:t>
            </a:r>
            <a:r>
              <a:rPr lang="en-US" sz="3100" dirty="0" err="1"/>
              <a:t>Terület</a:t>
            </a:r>
            <a:r>
              <a:rPr lang="en-US" sz="3100" dirty="0"/>
              <a:t>”:    </a:t>
            </a:r>
            <a:br>
              <a:rPr lang="en-US" sz="3100" dirty="0"/>
            </a:br>
            <a:r>
              <a:rPr lang="en-US" sz="3100" dirty="0"/>
              <a:t>        September 2024 (80 participants;  40 international)</a:t>
            </a:r>
            <a:br>
              <a:rPr lang="en-US" sz="3100" dirty="0"/>
            </a:br>
            <a:r>
              <a:rPr lang="en-US" sz="3100" dirty="0"/>
              <a:t>        - Theme: </a:t>
            </a:r>
            <a:r>
              <a:rPr lang="en-US" sz="3100" b="1" dirty="0"/>
              <a:t>Addressing the mental well-being of the most          </a:t>
            </a:r>
            <a:br>
              <a:rPr lang="en-US" sz="3100" b="1" dirty="0"/>
            </a:br>
            <a:r>
              <a:rPr lang="en-US" sz="3100" b="1" dirty="0"/>
              <a:t>           vulnerable during pandemic – elderly persons and            </a:t>
            </a:r>
            <a:br>
              <a:rPr lang="en-US" sz="3100" b="1" dirty="0"/>
            </a:br>
            <a:r>
              <a:rPr lang="en-US" sz="3100" b="1" dirty="0"/>
              <a:t>           persons w/disabilities</a:t>
            </a:r>
            <a:br>
              <a:rPr lang="en-US" sz="3100" dirty="0"/>
            </a:br>
            <a:r>
              <a:rPr lang="en-US" sz="3100" dirty="0"/>
              <a:t>    7. Final event in </a:t>
            </a:r>
            <a:r>
              <a:rPr lang="en-US" sz="3100" dirty="0" err="1"/>
              <a:t>Ormož</a:t>
            </a:r>
            <a:r>
              <a:rPr lang="en-US" sz="3100" dirty="0"/>
              <a:t>, SI (organized by </a:t>
            </a:r>
            <a:r>
              <a:rPr lang="en-US" sz="3100" dirty="0" err="1"/>
              <a:t>Ormož</a:t>
            </a:r>
            <a:r>
              <a:rPr lang="en-US" sz="3100" dirty="0"/>
              <a:t> and </a:t>
            </a:r>
            <a:r>
              <a:rPr lang="en-US" sz="3100" dirty="0" err="1"/>
              <a:t>Cestica</a:t>
            </a:r>
            <a:r>
              <a:rPr lang="en-US" sz="3100" dirty="0"/>
              <a:t>):        </a:t>
            </a:r>
            <a:br>
              <a:rPr lang="en-US" sz="3100" dirty="0"/>
            </a:br>
            <a:r>
              <a:rPr lang="en-US" sz="3100" dirty="0"/>
              <a:t>        late October 2024</a:t>
            </a:r>
            <a:br>
              <a:rPr lang="en-US" sz="3100" dirty="0"/>
            </a:br>
            <a:r>
              <a:rPr lang="en-US" sz="3100" dirty="0"/>
              <a:t>         - Theme: </a:t>
            </a:r>
            <a:r>
              <a:rPr lang="en-US" sz="3100" b="1" dirty="0"/>
              <a:t>Adapting community events so that they promote    </a:t>
            </a:r>
            <a:br>
              <a:rPr lang="en-US" sz="3100" b="1" dirty="0"/>
            </a:br>
            <a:r>
              <a:rPr lang="en-US" sz="3100" b="1" dirty="0"/>
              <a:t>            tourism and solidarity in the community </a:t>
            </a:r>
            <a:br>
              <a:rPr lang="en-US" sz="4000" b="1" u="sng" dirty="0"/>
            </a:br>
            <a:br>
              <a:rPr lang="en-US" sz="2500" b="1" u="sng" dirty="0"/>
            </a:br>
            <a:br>
              <a:rPr lang="en-US" sz="4000" b="1" u="sng" dirty="0"/>
            </a:br>
            <a:br>
              <a:rPr lang="en-US" sz="2800" b="1" dirty="0"/>
            </a:br>
            <a:endParaRPr lang="en-US" sz="2800" dirty="0"/>
          </a:p>
        </p:txBody>
      </p:sp>
      <p:pic>
        <p:nvPicPr>
          <p:cNvPr id="3" name="Picture 2">
            <a:extLst>
              <a:ext uri="{FF2B5EF4-FFF2-40B4-BE49-F238E27FC236}">
                <a16:creationId xmlns:a16="http://schemas.microsoft.com/office/drawing/2014/main" id="{B800529B-46BD-072F-6E06-D1F3FC6D9871}"/>
              </a:ext>
            </a:extLst>
          </p:cNvPr>
          <p:cNvPicPr>
            <a:picLocks noChangeAspect="1"/>
          </p:cNvPicPr>
          <p:nvPr/>
        </p:nvPicPr>
        <p:blipFill>
          <a:blip r:embed="rId3"/>
          <a:stretch>
            <a:fillRect/>
          </a:stretch>
        </p:blipFill>
        <p:spPr>
          <a:xfrm>
            <a:off x="1458133" y="5492184"/>
            <a:ext cx="9275733" cy="929318"/>
          </a:xfrm>
          <a:prstGeom prst="rect">
            <a:avLst/>
          </a:prstGeom>
        </p:spPr>
      </p:pic>
      <p:pic>
        <p:nvPicPr>
          <p:cNvPr id="7" name="Picture 6">
            <a:extLst>
              <a:ext uri="{FF2B5EF4-FFF2-40B4-BE49-F238E27FC236}">
                <a16:creationId xmlns:a16="http://schemas.microsoft.com/office/drawing/2014/main" id="{BCFDD981-873C-ACD8-9BED-6A980295B72E}"/>
              </a:ext>
            </a:extLst>
          </p:cNvPr>
          <p:cNvPicPr>
            <a:picLocks noChangeAspect="1"/>
          </p:cNvPicPr>
          <p:nvPr/>
        </p:nvPicPr>
        <p:blipFill>
          <a:blip r:embed="rId4"/>
          <a:stretch>
            <a:fillRect/>
          </a:stretch>
        </p:blipFill>
        <p:spPr>
          <a:xfrm>
            <a:off x="518867" y="141981"/>
            <a:ext cx="1492813" cy="1507306"/>
          </a:xfrm>
          <a:prstGeom prst="rect">
            <a:avLst/>
          </a:prstGeom>
        </p:spPr>
      </p:pic>
      <p:pic>
        <p:nvPicPr>
          <p:cNvPr id="4" name="Picture 3">
            <a:extLst>
              <a:ext uri="{FF2B5EF4-FFF2-40B4-BE49-F238E27FC236}">
                <a16:creationId xmlns:a16="http://schemas.microsoft.com/office/drawing/2014/main" id="{FCC2AB31-3778-DF05-671E-85DD5A26BEC5}"/>
              </a:ext>
            </a:extLst>
          </p:cNvPr>
          <p:cNvPicPr>
            <a:picLocks noChangeAspect="1"/>
          </p:cNvPicPr>
          <p:nvPr/>
        </p:nvPicPr>
        <p:blipFill>
          <a:blip r:embed="rId5"/>
          <a:stretch>
            <a:fillRect/>
          </a:stretch>
        </p:blipFill>
        <p:spPr>
          <a:xfrm>
            <a:off x="11077612" y="141981"/>
            <a:ext cx="939581" cy="1167357"/>
          </a:xfrm>
          <a:prstGeom prst="rect">
            <a:avLst/>
          </a:prstGeom>
        </p:spPr>
      </p:pic>
    </p:spTree>
    <p:extLst>
      <p:ext uri="{BB962C8B-B14F-4D97-AF65-F5344CB8AC3E}">
        <p14:creationId xmlns:p14="http://schemas.microsoft.com/office/powerpoint/2010/main" val="2997235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6D4B7-3E36-192F-4A58-D5D45623FC72}"/>
              </a:ext>
            </a:extLst>
          </p:cNvPr>
          <p:cNvSpPr>
            <a:spLocks noGrp="1"/>
          </p:cNvSpPr>
          <p:nvPr>
            <p:ph type="ctrTitle"/>
          </p:nvPr>
        </p:nvSpPr>
        <p:spPr>
          <a:xfrm>
            <a:off x="2179224" y="2674620"/>
            <a:ext cx="11673133" cy="3746882"/>
          </a:xfrm>
        </p:spPr>
        <p:txBody>
          <a:bodyPr>
            <a:normAutofit fontScale="90000"/>
          </a:bodyPr>
          <a:lstStyle/>
          <a:p>
            <a:pPr algn="l"/>
            <a:r>
              <a:rPr lang="en-US" sz="4000" b="1" dirty="0"/>
              <a:t>End results of the project? </a:t>
            </a:r>
            <a:br>
              <a:rPr lang="en-US" sz="4000" b="1" dirty="0"/>
            </a:br>
            <a:br>
              <a:rPr lang="en-US" sz="3100" dirty="0"/>
            </a:br>
            <a:r>
              <a:rPr lang="en-US" sz="3100" dirty="0"/>
              <a:t>- Enhanced capacities in rural areas to prepare and participate in </a:t>
            </a:r>
            <a:br>
              <a:rPr lang="en-US" sz="3100" dirty="0"/>
            </a:br>
            <a:r>
              <a:rPr lang="en-US" sz="3100" dirty="0"/>
              <a:t>actions that contribute to rural communities overcoming COVID-19;</a:t>
            </a:r>
            <a:br>
              <a:rPr lang="en-US" sz="3100" dirty="0"/>
            </a:br>
            <a:br>
              <a:rPr lang="en-US" sz="3100" dirty="0"/>
            </a:br>
            <a:r>
              <a:rPr lang="en-US" sz="3100" dirty="0"/>
              <a:t>- Improved awareness among citizens in rural communities about </a:t>
            </a:r>
            <a:br>
              <a:rPr lang="en-US" sz="3100" dirty="0"/>
            </a:br>
            <a:r>
              <a:rPr lang="en-US" sz="3100" dirty="0"/>
              <a:t>how EU policies/values positively impact the quality of life;</a:t>
            </a:r>
            <a:br>
              <a:rPr lang="en-US" sz="3100" dirty="0"/>
            </a:br>
            <a:br>
              <a:rPr lang="en-US" sz="3100" dirty="0"/>
            </a:br>
            <a:r>
              <a:rPr lang="en-US" sz="3100" dirty="0"/>
              <a:t>- Enhanced cooperation between rural communities</a:t>
            </a:r>
            <a:br>
              <a:rPr lang="en-US" sz="4000" b="1" u="sng" dirty="0"/>
            </a:br>
            <a:br>
              <a:rPr lang="en-US" sz="2500" b="1" u="sng" dirty="0"/>
            </a:br>
            <a:br>
              <a:rPr lang="en-US" sz="4000" b="1" u="sng" dirty="0"/>
            </a:br>
            <a:br>
              <a:rPr lang="en-US" sz="2800" b="1" dirty="0"/>
            </a:br>
            <a:endParaRPr lang="en-US" sz="2800" dirty="0"/>
          </a:p>
        </p:txBody>
      </p:sp>
      <p:pic>
        <p:nvPicPr>
          <p:cNvPr id="3" name="Picture 2">
            <a:extLst>
              <a:ext uri="{FF2B5EF4-FFF2-40B4-BE49-F238E27FC236}">
                <a16:creationId xmlns:a16="http://schemas.microsoft.com/office/drawing/2014/main" id="{B800529B-46BD-072F-6E06-D1F3FC6D9871}"/>
              </a:ext>
            </a:extLst>
          </p:cNvPr>
          <p:cNvPicPr>
            <a:picLocks noChangeAspect="1"/>
          </p:cNvPicPr>
          <p:nvPr/>
        </p:nvPicPr>
        <p:blipFill>
          <a:blip r:embed="rId3"/>
          <a:stretch>
            <a:fillRect/>
          </a:stretch>
        </p:blipFill>
        <p:spPr>
          <a:xfrm>
            <a:off x="1458133" y="5492184"/>
            <a:ext cx="9275733" cy="929318"/>
          </a:xfrm>
          <a:prstGeom prst="rect">
            <a:avLst/>
          </a:prstGeom>
        </p:spPr>
      </p:pic>
      <p:pic>
        <p:nvPicPr>
          <p:cNvPr id="7" name="Picture 6">
            <a:extLst>
              <a:ext uri="{FF2B5EF4-FFF2-40B4-BE49-F238E27FC236}">
                <a16:creationId xmlns:a16="http://schemas.microsoft.com/office/drawing/2014/main" id="{BCFDD981-873C-ACD8-9BED-6A980295B72E}"/>
              </a:ext>
            </a:extLst>
          </p:cNvPr>
          <p:cNvPicPr>
            <a:picLocks noChangeAspect="1"/>
          </p:cNvPicPr>
          <p:nvPr/>
        </p:nvPicPr>
        <p:blipFill>
          <a:blip r:embed="rId4"/>
          <a:stretch>
            <a:fillRect/>
          </a:stretch>
        </p:blipFill>
        <p:spPr>
          <a:xfrm>
            <a:off x="518867" y="141981"/>
            <a:ext cx="1492813" cy="1507306"/>
          </a:xfrm>
          <a:prstGeom prst="rect">
            <a:avLst/>
          </a:prstGeom>
        </p:spPr>
      </p:pic>
      <p:pic>
        <p:nvPicPr>
          <p:cNvPr id="4" name="Picture 3">
            <a:extLst>
              <a:ext uri="{FF2B5EF4-FFF2-40B4-BE49-F238E27FC236}">
                <a16:creationId xmlns:a16="http://schemas.microsoft.com/office/drawing/2014/main" id="{FCC2AB31-3778-DF05-671E-85DD5A26BEC5}"/>
              </a:ext>
            </a:extLst>
          </p:cNvPr>
          <p:cNvPicPr>
            <a:picLocks noChangeAspect="1"/>
          </p:cNvPicPr>
          <p:nvPr/>
        </p:nvPicPr>
        <p:blipFill>
          <a:blip r:embed="rId5"/>
          <a:stretch>
            <a:fillRect/>
          </a:stretch>
        </p:blipFill>
        <p:spPr>
          <a:xfrm>
            <a:off x="11077612" y="141981"/>
            <a:ext cx="939581" cy="1167357"/>
          </a:xfrm>
          <a:prstGeom prst="rect">
            <a:avLst/>
          </a:prstGeom>
        </p:spPr>
      </p:pic>
    </p:spTree>
    <p:extLst>
      <p:ext uri="{BB962C8B-B14F-4D97-AF65-F5344CB8AC3E}">
        <p14:creationId xmlns:p14="http://schemas.microsoft.com/office/powerpoint/2010/main" val="20426481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B6D4B7-3E36-192F-4A58-D5D45623FC72}"/>
              </a:ext>
            </a:extLst>
          </p:cNvPr>
          <p:cNvSpPr>
            <a:spLocks noGrp="1"/>
          </p:cNvSpPr>
          <p:nvPr>
            <p:ph type="ctrTitle"/>
          </p:nvPr>
        </p:nvSpPr>
        <p:spPr>
          <a:xfrm>
            <a:off x="1541889" y="1211580"/>
            <a:ext cx="9315450" cy="5113777"/>
          </a:xfrm>
        </p:spPr>
        <p:txBody>
          <a:bodyPr>
            <a:normAutofit fontScale="90000"/>
          </a:bodyPr>
          <a:lstStyle/>
          <a:p>
            <a:r>
              <a:rPr lang="en-US" sz="4400" b="1" u="sng" dirty="0"/>
              <a:t>Thank you for your attention!</a:t>
            </a:r>
            <a:br>
              <a:rPr lang="en-US" sz="4400" b="1" u="sng" dirty="0"/>
            </a:br>
            <a:br>
              <a:rPr lang="en-US" sz="3100" b="1" dirty="0"/>
            </a:br>
            <a:r>
              <a:rPr lang="en-US" sz="3100" b="1" dirty="0"/>
              <a:t>Patrick Galeski, </a:t>
            </a:r>
            <a:br>
              <a:rPr lang="en-US" sz="3100" b="1" dirty="0"/>
            </a:br>
            <a:r>
              <a:rPr lang="en-US" sz="3100" b="1" dirty="0"/>
              <a:t>Director of Galeski Management Services</a:t>
            </a:r>
            <a:br>
              <a:rPr lang="en-US" sz="3100" b="1" dirty="0"/>
            </a:br>
            <a:r>
              <a:rPr lang="en-US" sz="3100" b="1" dirty="0"/>
              <a:t>+385 99 259 3894</a:t>
            </a:r>
            <a:br>
              <a:rPr lang="en-US" sz="3100" b="1" dirty="0"/>
            </a:br>
            <a:r>
              <a:rPr lang="en-US" sz="3100" b="1" dirty="0"/>
              <a:t>Email: </a:t>
            </a:r>
            <a:r>
              <a:rPr lang="en-US" sz="3100" b="1" dirty="0">
                <a:hlinkClick r:id="rId3"/>
              </a:rPr>
              <a:t>patrickgaleski@gmail.com</a:t>
            </a:r>
            <a:r>
              <a:rPr lang="en-US" sz="3100" b="1" dirty="0"/>
              <a:t> </a:t>
            </a:r>
            <a:br>
              <a:rPr lang="en-US" sz="3100" b="1" dirty="0"/>
            </a:br>
            <a:r>
              <a:rPr lang="en-US" sz="3600" b="1" dirty="0"/>
              <a:t>      </a:t>
            </a:r>
            <a:br>
              <a:rPr lang="en-US" sz="4000" u="sng" dirty="0"/>
            </a:br>
            <a:r>
              <a:rPr lang="en-US" sz="4000" dirty="0"/>
              <a:t>   </a:t>
            </a:r>
            <a:br>
              <a:rPr lang="en-US" sz="2800" dirty="0"/>
            </a:br>
            <a:br>
              <a:rPr lang="en-US" sz="2800" b="1" u="sng" dirty="0"/>
            </a:br>
            <a:br>
              <a:rPr lang="en-US" sz="2800" b="1" u="sng" dirty="0"/>
            </a:br>
            <a:br>
              <a:rPr lang="en-US" sz="2800" b="1" dirty="0"/>
            </a:br>
            <a:endParaRPr lang="en-US" sz="2800" dirty="0"/>
          </a:p>
        </p:txBody>
      </p:sp>
      <p:pic>
        <p:nvPicPr>
          <p:cNvPr id="3" name="Picture 2">
            <a:extLst>
              <a:ext uri="{FF2B5EF4-FFF2-40B4-BE49-F238E27FC236}">
                <a16:creationId xmlns:a16="http://schemas.microsoft.com/office/drawing/2014/main" id="{B800529B-46BD-072F-6E06-D1F3FC6D9871}"/>
              </a:ext>
            </a:extLst>
          </p:cNvPr>
          <p:cNvPicPr>
            <a:picLocks noChangeAspect="1"/>
          </p:cNvPicPr>
          <p:nvPr/>
        </p:nvPicPr>
        <p:blipFill>
          <a:blip r:embed="rId4"/>
          <a:stretch>
            <a:fillRect/>
          </a:stretch>
        </p:blipFill>
        <p:spPr>
          <a:xfrm>
            <a:off x="1458133" y="5492184"/>
            <a:ext cx="9275733" cy="929318"/>
          </a:xfrm>
          <a:prstGeom prst="rect">
            <a:avLst/>
          </a:prstGeom>
        </p:spPr>
      </p:pic>
      <p:pic>
        <p:nvPicPr>
          <p:cNvPr id="7" name="Picture 6">
            <a:extLst>
              <a:ext uri="{FF2B5EF4-FFF2-40B4-BE49-F238E27FC236}">
                <a16:creationId xmlns:a16="http://schemas.microsoft.com/office/drawing/2014/main" id="{BCFDD981-873C-ACD8-9BED-6A980295B72E}"/>
              </a:ext>
            </a:extLst>
          </p:cNvPr>
          <p:cNvPicPr>
            <a:picLocks noChangeAspect="1"/>
          </p:cNvPicPr>
          <p:nvPr/>
        </p:nvPicPr>
        <p:blipFill>
          <a:blip r:embed="rId5"/>
          <a:stretch>
            <a:fillRect/>
          </a:stretch>
        </p:blipFill>
        <p:spPr>
          <a:xfrm>
            <a:off x="518867" y="141981"/>
            <a:ext cx="1492813" cy="1507306"/>
          </a:xfrm>
          <a:prstGeom prst="rect">
            <a:avLst/>
          </a:prstGeom>
        </p:spPr>
      </p:pic>
      <p:pic>
        <p:nvPicPr>
          <p:cNvPr id="4" name="Picture 3">
            <a:extLst>
              <a:ext uri="{FF2B5EF4-FFF2-40B4-BE49-F238E27FC236}">
                <a16:creationId xmlns:a16="http://schemas.microsoft.com/office/drawing/2014/main" id="{EFAABE1D-DF88-4311-3E0A-5D9D819FFEB1}"/>
              </a:ext>
            </a:extLst>
          </p:cNvPr>
          <p:cNvPicPr>
            <a:picLocks noChangeAspect="1"/>
          </p:cNvPicPr>
          <p:nvPr/>
        </p:nvPicPr>
        <p:blipFill>
          <a:blip r:embed="rId6"/>
          <a:stretch>
            <a:fillRect/>
          </a:stretch>
        </p:blipFill>
        <p:spPr>
          <a:xfrm>
            <a:off x="10857339" y="141981"/>
            <a:ext cx="939581" cy="1167357"/>
          </a:xfrm>
          <a:prstGeom prst="rect">
            <a:avLst/>
          </a:prstGeom>
        </p:spPr>
      </p:pic>
    </p:spTree>
    <p:extLst>
      <p:ext uri="{BB962C8B-B14F-4D97-AF65-F5344CB8AC3E}">
        <p14:creationId xmlns:p14="http://schemas.microsoft.com/office/powerpoint/2010/main" val="27854921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696</Words>
  <Application>Microsoft Office PowerPoint</Application>
  <PresentationFormat>Widescreen</PresentationFormat>
  <Paragraphs>19</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Project “BEYOND - Rural Communities pushing BEYOND COVID-19” ref: 101091100</vt:lpstr>
      <vt:lpstr> Project basics  - The project has been approved for a grant worth €148,015.00 under the Citizens, Equality, Rights and Values (CERV) Programme under the call “Networks of Towns”  - The purpose of the project is to enhance citizen engagement in civil society actions and democratic processes in rural communities.           *To show each other how we can improve our communities after  the COVID-19 Pandemic.  - Total grant:  €148,015.00   - Duration of the project: 24 months (From 1.12.2022 – 30.11.2024)</vt:lpstr>
      <vt:lpstr> Project basics – Partnership  1. Općina Cestica (HR) – Applicant and lead partner 2. Zavod Sopotniki, zavod za medgeneracijsko solidarnost (SI) 3. Municipality of Ormož (SI) 4. Comune di Cavriago (IT) 5. Gemeinde Heiningen (DE) 6. Comune di Usseaux (IT) 7. Sásd és Térsége Terület- és Humánfejlesztési Nonprofit Kft (HU)   </vt:lpstr>
      <vt:lpstr>PowerPoint Presentation</vt:lpstr>
      <vt:lpstr>Project basics – main activities - The project is broken down into 7 3-day events:  - Tentative schedule:      1. Kick-off event in Cestica, HR: March 29-31, 2023 (85            participants; 45 are international persons)         - Theme: Organizing volunteers and civil protection actions      2. Event 2 in Ajdovscina, SI (organized by Sopotniki); late May             2023 (90 participants; 45 international)           - Theme: Promoting inter-generational solidarity and                   responding to the needs of the elderly         </vt:lpstr>
      <vt:lpstr>Tentative schedule:      3. Event in Heiningen, DE: Sept 2023 (80 participants;  40            international)         - Theme: Organizing actions that enhance social inclusion &amp;                  environmental protection      4. Event in Cavriago, IT; November 2023 (80 participants; 40          international)           - Theme: Enhancing citizen engagement in education                    actions and the mental well-being of families      5.  Event in Usseaux, IT;  (85 participants; 45 international);            late may or early June 2024            - Theme: Engaging citizens in actions that contribute to                preserving cultural and nature assets in remote areas      </vt:lpstr>
      <vt:lpstr>Tentative schedule:      6. Event in Sasd, HU (organized by “Sásd és Térsége Terület”:             September 2024 (80 participants;  40 international)         - Theme: Addressing the mental well-being of the most                      vulnerable during pandemic – elderly persons and                        persons w/disabilities     7. Final event in Ormož, SI (organized by Ormož and Cestica):                 late October 2024          - Theme: Adapting community events so that they promote                 tourism and solidarity in the community     </vt:lpstr>
      <vt:lpstr>End results of the project?   - Enhanced capacities in rural areas to prepare and participate in  actions that contribute to rural communities overcoming COVID-19;  - Improved awareness among citizens in rural communities about  how EU policies/values positively impact the quality of life;  - Enhanced cooperation between rural communities    </vt:lpstr>
      <vt:lpstr>Thank you for your attention!  Patrick Galeski,  Director of Galeski Management Services +385 99 259 3894 Email: patrickgaleski@gmail.com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integration of migrants in Croatia</dc:title>
  <dc:creator>Patrick Galeski Galeski</dc:creator>
  <cp:lastModifiedBy>Patrick Galeski Galeski</cp:lastModifiedBy>
  <cp:revision>44</cp:revision>
  <dcterms:created xsi:type="dcterms:W3CDTF">2022-11-03T12:12:01Z</dcterms:created>
  <dcterms:modified xsi:type="dcterms:W3CDTF">2023-03-29T08:09:32Z</dcterms:modified>
</cp:coreProperties>
</file>