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0" r:id="rId3"/>
    <p:sldId id="272" r:id="rId4"/>
    <p:sldId id="273" r:id="rId5"/>
    <p:sldId id="274" r:id="rId6"/>
    <p:sldId id="276" r:id="rId7"/>
    <p:sldId id="275" r:id="rId8"/>
    <p:sldId id="263" r:id="rId9"/>
    <p:sldId id="265" r:id="rId10"/>
    <p:sldId id="271" r:id="rId11"/>
    <p:sldId id="269" r:id="rId12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 varScale="1">
        <p:scale>
          <a:sx n="82" d="100"/>
          <a:sy n="82" d="100"/>
        </p:scale>
        <p:origin x="151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C5B1AF-8F92-47E1-A5F1-A290AAF63D32}" type="datetimeFigureOut">
              <a:rPr lang="hr-HR" smtClean="0"/>
              <a:t>5.4.2023.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CB2C2D-FC90-44BE-8728-B4006590B9F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24668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C3D-7BB2-4D23-9D10-616807B37D36}" type="datetimeFigureOut">
              <a:rPr lang="sr-Latn-CS" smtClean="0"/>
              <a:t>5.4.2023.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C3D-7BB2-4D23-9D10-616807B37D36}" type="datetimeFigureOut">
              <a:rPr lang="sr-Latn-CS" smtClean="0"/>
              <a:t>5.4.2023.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C3D-7BB2-4D23-9D10-616807B37D36}" type="datetimeFigureOut">
              <a:rPr lang="sr-Latn-CS" smtClean="0"/>
              <a:t>5.4.2023.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C3D-7BB2-4D23-9D10-616807B37D36}" type="datetimeFigureOut">
              <a:rPr lang="sr-Latn-CS" smtClean="0"/>
              <a:t>5.4.2023.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C3D-7BB2-4D23-9D10-616807B37D36}" type="datetimeFigureOut">
              <a:rPr lang="sr-Latn-CS" smtClean="0"/>
              <a:t>5.4.2023.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C3D-7BB2-4D23-9D10-616807B37D36}" type="datetimeFigureOut">
              <a:rPr lang="sr-Latn-CS" smtClean="0"/>
              <a:t>5.4.2023.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C3D-7BB2-4D23-9D10-616807B37D36}" type="datetimeFigureOut">
              <a:rPr lang="sr-Latn-CS" smtClean="0"/>
              <a:t>5.4.2023.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C3D-7BB2-4D23-9D10-616807B37D36}" type="datetimeFigureOut">
              <a:rPr lang="sr-Latn-CS" smtClean="0"/>
              <a:t>5.4.2023.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C3D-7BB2-4D23-9D10-616807B37D36}" type="datetimeFigureOut">
              <a:rPr lang="sr-Latn-CS" smtClean="0"/>
              <a:t>5.4.2023.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C3D-7BB2-4D23-9D10-616807B37D36}" type="datetimeFigureOut">
              <a:rPr lang="sr-Latn-CS" smtClean="0"/>
              <a:t>5.4.2023.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7C3D-7BB2-4D23-9D10-616807B37D36}" type="datetimeFigureOut">
              <a:rPr lang="sr-Latn-CS" smtClean="0"/>
              <a:t>5.4.2023.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77C3D-7BB2-4D23-9D10-616807B37D36}" type="datetimeFigureOut">
              <a:rPr lang="sr-Latn-CS" smtClean="0"/>
              <a:t>5.4.2023.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03A18-1BE2-487D-92D8-585057AF460F}" type="slidenum">
              <a:rPr lang="hr-HR" smtClean="0"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 descr="Slikovni rezultat za zaÅ¾eli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991" y="35549"/>
            <a:ext cx="2421824" cy="296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611560" y="2204864"/>
            <a:ext cx="7776864" cy="1656185"/>
          </a:xfrm>
        </p:spPr>
        <p:txBody>
          <a:bodyPr>
            <a:noAutofit/>
          </a:bodyPr>
          <a:lstStyle/>
          <a:p>
            <a:pPr algn="l"/>
            <a:r>
              <a:rPr lang="hr-HR" sz="2400" b="1" dirty="0">
                <a:solidFill>
                  <a:schemeClr val="tx1"/>
                </a:solidFill>
              </a:rPr>
              <a:t>Nositelj projekta: </a:t>
            </a:r>
            <a:r>
              <a:rPr lang="hr-HR" sz="2400" dirty="0">
                <a:solidFill>
                  <a:schemeClr val="tx1"/>
                </a:solidFill>
              </a:rPr>
              <a:t>Općina Cestica</a:t>
            </a:r>
          </a:p>
          <a:p>
            <a:pPr marL="342900" indent="-342900" algn="l">
              <a:buFont typeface="Wingdings" pitchFamily="2" charset="2"/>
              <a:buChar char="q"/>
            </a:pPr>
            <a:endParaRPr lang="hr-HR" sz="2400" dirty="0">
              <a:solidFill>
                <a:schemeClr val="tx1"/>
              </a:solidFill>
            </a:endParaRPr>
          </a:p>
          <a:p>
            <a:pPr algn="l"/>
            <a:r>
              <a:rPr lang="hr-HR" sz="2400" b="1" dirty="0">
                <a:solidFill>
                  <a:schemeClr val="tx1"/>
                </a:solidFill>
              </a:rPr>
              <a:t>Vrijednost projekta:  </a:t>
            </a:r>
            <a:r>
              <a:rPr lang="hr-HR" sz="2400" dirty="0">
                <a:solidFill>
                  <a:schemeClr val="tx1"/>
                </a:solidFill>
              </a:rPr>
              <a:t>1.465.597,88  kuna a koji je u cijelosti financiran sredstvima Europske unije iz Europskog socijalnog fonda.</a:t>
            </a:r>
          </a:p>
          <a:p>
            <a:pPr algn="l"/>
            <a:endParaRPr lang="hr-HR" sz="2400" dirty="0">
              <a:solidFill>
                <a:schemeClr val="tx1"/>
              </a:solidFill>
            </a:endParaRPr>
          </a:p>
          <a:p>
            <a:pPr algn="l"/>
            <a:r>
              <a:rPr lang="hr-HR" sz="2400" b="1" dirty="0">
                <a:solidFill>
                  <a:schemeClr val="tx1"/>
                </a:solidFill>
              </a:rPr>
              <a:t>Trajanje projekta: </a:t>
            </a:r>
            <a:r>
              <a:rPr lang="hr-HR" sz="2400" dirty="0">
                <a:solidFill>
                  <a:schemeClr val="tx1"/>
                </a:solidFill>
              </a:rPr>
              <a:t>30 mjeseci ( prosinac 2018. – lipanj 2021.)</a:t>
            </a:r>
          </a:p>
          <a:p>
            <a:pPr algn="l"/>
            <a:r>
              <a:rPr lang="hr-HR" sz="2000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4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942" y="5693354"/>
            <a:ext cx="1584176" cy="758090"/>
          </a:xfrm>
          <a:prstGeom prst="rect">
            <a:avLst/>
          </a:prstGeom>
        </p:spPr>
      </p:pic>
      <p:pic>
        <p:nvPicPr>
          <p:cNvPr id="5" name="Picture 6" descr="C:\Users\Win7\Desktop\ZAŽELI 5.7\Tisak\Banner\crntar za socijalnu skr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4" y="5737832"/>
            <a:ext cx="1913026" cy="107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Povezana slik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2" y="5189434"/>
            <a:ext cx="3816424" cy="1475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7"/>
          <p:cNvSpPr txBox="1">
            <a:spLocks/>
          </p:cNvSpPr>
          <p:nvPr/>
        </p:nvSpPr>
        <p:spPr bwMode="auto">
          <a:xfrm>
            <a:off x="1539574" y="571926"/>
            <a:ext cx="4824536" cy="1944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hr-HR" b="1" dirty="0">
                <a:latin typeface="Myriad Pro Light SemiExt" charset="0"/>
                <a:cs typeface="Myriad Pro Light SemiExt" charset="0"/>
              </a:rPr>
              <a:t>Program zapošljavanja žena </a:t>
            </a:r>
          </a:p>
          <a:p>
            <a:pPr algn="ctr" eaLnBrk="1" hangingPunct="1"/>
            <a:r>
              <a:rPr lang="hr-HR" b="1" dirty="0">
                <a:latin typeface="Myriad Pro Light SemiExt" charset="0"/>
                <a:cs typeface="Myriad Pro Light SemiExt" charset="0"/>
              </a:rPr>
              <a:t>u Općini Cestica</a:t>
            </a:r>
            <a:endParaRPr lang="en-US" b="1" dirty="0">
              <a:latin typeface="Myriad Pro Light SemiExt" charset="0"/>
              <a:cs typeface="Myriad Pro Light SemiExt" charset="0"/>
            </a:endParaRPr>
          </a:p>
        </p:txBody>
      </p:sp>
      <p:pic>
        <p:nvPicPr>
          <p:cNvPr id="10" name="Picture 2" descr="C:\Users\Win7\Desktop\Cestica_(grb)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71926"/>
            <a:ext cx="936389" cy="1169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948"/>
          <a:stretch/>
        </p:blipFill>
        <p:spPr>
          <a:xfrm>
            <a:off x="2864453" y="406556"/>
            <a:ext cx="2174777" cy="74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755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lika 7" descr="Slika na kojoj se prikazuje u dvorani, osoba, pod, zid&#10;&#10;Opis je automatski generiran">
            <a:extLst>
              <a:ext uri="{FF2B5EF4-FFF2-40B4-BE49-F238E27FC236}">
                <a16:creationId xmlns:a16="http://schemas.microsoft.com/office/drawing/2014/main" id="{5AD2617C-50D9-AC99-2EFE-E50A191387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217838"/>
            <a:ext cx="5237523" cy="3491682"/>
          </a:xfrm>
          <a:prstGeom prst="rect">
            <a:avLst/>
          </a:prstGeom>
        </p:spPr>
      </p:pic>
      <p:pic>
        <p:nvPicPr>
          <p:cNvPr id="4" name="Picture 9" descr="Slikovni rezultat za zaÅ¾eli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808" y="0"/>
            <a:ext cx="1737192" cy="212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11560" y="297358"/>
            <a:ext cx="7067128" cy="868958"/>
          </a:xfrm>
        </p:spPr>
        <p:txBody>
          <a:bodyPr>
            <a:normAutofit/>
          </a:bodyPr>
          <a:lstStyle/>
          <a:p>
            <a:r>
              <a:rPr lang="hr-HR" sz="2400" b="1" dirty="0"/>
              <a:t>Predstavljanje rezultata projekta </a:t>
            </a:r>
            <a:br>
              <a:rPr lang="hr-HR" sz="2400" b="1" dirty="0"/>
            </a:br>
            <a:r>
              <a:rPr lang="hr-HR" sz="2400" b="1" dirty="0"/>
              <a:t>Završna konferencija projekta Zaželi</a:t>
            </a:r>
          </a:p>
        </p:txBody>
      </p:sp>
      <p:pic>
        <p:nvPicPr>
          <p:cNvPr id="6" name="Rezervirano mjesto sadržaja 5" descr="Slika na kojoj se prikazuje u dvorani, pod, strop, zid&#10;&#10;Opis je automatski generiran">
            <a:extLst>
              <a:ext uri="{FF2B5EF4-FFF2-40B4-BE49-F238E27FC236}">
                <a16:creationId xmlns:a16="http://schemas.microsoft.com/office/drawing/2014/main" id="{BBEAEFE9-3E1D-E819-3E55-176CD73A4E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1166316"/>
            <a:ext cx="5446253" cy="3630836"/>
          </a:xfrm>
        </p:spPr>
      </p:pic>
    </p:spTree>
    <p:extLst>
      <p:ext uri="{BB962C8B-B14F-4D97-AF65-F5344CB8AC3E}">
        <p14:creationId xmlns:p14="http://schemas.microsoft.com/office/powerpoint/2010/main" val="3550579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ovezana sli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132240"/>
            <a:ext cx="4463171" cy="172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13184" y="2525693"/>
            <a:ext cx="8229600" cy="1143000"/>
          </a:xfrm>
        </p:spPr>
        <p:txBody>
          <a:bodyPr/>
          <a:lstStyle/>
          <a:p>
            <a:r>
              <a:rPr lang="hr-HR" dirty="0"/>
              <a:t>Hvala na pozornosti!</a:t>
            </a:r>
          </a:p>
        </p:txBody>
      </p:sp>
      <p:pic>
        <p:nvPicPr>
          <p:cNvPr id="4" name="Picture 9" descr="Slikovni rezultat za zaÅ¾eli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808" y="0"/>
            <a:ext cx="1737192" cy="212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591" y="5564387"/>
            <a:ext cx="1800200" cy="861465"/>
          </a:xfrm>
          <a:prstGeom prst="rect">
            <a:avLst/>
          </a:prstGeom>
        </p:spPr>
      </p:pic>
      <p:pic>
        <p:nvPicPr>
          <p:cNvPr id="8" name="Picture 6" descr="C:\Users\Win7\Desktop\ZAŽELI 5.7\Tisak\Banner\crntar za socijalnu skr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26" y="5432536"/>
            <a:ext cx="2000766" cy="1125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Win7\Desktop\Cestica_(grb)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08" y="477551"/>
            <a:ext cx="936389" cy="1169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072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Slikovni rezultat za zaÅ¾eli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971" y="188640"/>
            <a:ext cx="1737192" cy="212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ravokutnik 3"/>
          <p:cNvSpPr/>
          <p:nvPr/>
        </p:nvSpPr>
        <p:spPr>
          <a:xfrm>
            <a:off x="233665" y="-26762"/>
            <a:ext cx="9036496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endParaRPr lang="hr-HR" sz="2400" b="1" dirty="0"/>
          </a:p>
          <a:p>
            <a:r>
              <a:rPr lang="hr-HR" sz="2400" b="1" dirty="0"/>
              <a:t>Ciljevi projekta: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/>
              <a:t>omogućiti pristup zapošljavanju i tržištu rada ženama pripadnicama ranjivih skupina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hr-HR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400" dirty="0"/>
              <a:t>potaknuti socijalnu uključenost i povećati razinu kvalitete života krajnjih korisnika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hr-HR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hr-HR" sz="2400" dirty="0"/>
          </a:p>
          <a:p>
            <a:r>
              <a:rPr lang="hr-HR" sz="2400" dirty="0"/>
              <a:t> </a:t>
            </a:r>
          </a:p>
          <a:p>
            <a:endParaRPr lang="hr-HR" sz="1600" dirty="0"/>
          </a:p>
          <a:p>
            <a:endParaRPr lang="hr-HR" sz="1600" dirty="0"/>
          </a:p>
          <a:p>
            <a:endParaRPr lang="hr-HR" sz="2400" dirty="0"/>
          </a:p>
        </p:txBody>
      </p:sp>
      <p:pic>
        <p:nvPicPr>
          <p:cNvPr id="3" name="Slika 2" descr="Slika na kojoj se prikazuje vanjski, bicikl, grupa, ljudi&#10;&#10;Opis je automatski generiran">
            <a:extLst>
              <a:ext uri="{FF2B5EF4-FFF2-40B4-BE49-F238E27FC236}">
                <a16:creationId xmlns:a16="http://schemas.microsoft.com/office/drawing/2014/main" id="{7028068B-A5BC-AD87-C53F-0842D1C7D4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" t="25557" r="10148" b="6957"/>
          <a:stretch/>
        </p:blipFill>
        <p:spPr>
          <a:xfrm>
            <a:off x="1295636" y="2928476"/>
            <a:ext cx="6228692" cy="357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111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22B176C6-7E36-56D2-8303-DC8548260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864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hr-HR" sz="1800" dirty="0"/>
              <a:t>6 žena pripadnica ciljanih skupina obrazovano je i osposobljeno za pružanje potpore i podrške starijim osobama i osobama u nepovoljnom položaju te su stekle javnu ispravu o završenom obrazovanju/osposobljavanju za poslove </a:t>
            </a:r>
            <a:r>
              <a:rPr lang="hr-HR" sz="1800" dirty="0" err="1"/>
              <a:t>gerontodomačice</a:t>
            </a:r>
            <a:r>
              <a:rPr lang="hr-HR" sz="1800" dirty="0"/>
              <a:t> u Pučkom otvorenom učilištu Čakovec</a:t>
            </a:r>
          </a:p>
          <a:p>
            <a:pPr>
              <a:buFont typeface="Wingdings" panose="05000000000000000000" pitchFamily="2" charset="2"/>
              <a:buChar char="q"/>
            </a:pPr>
            <a:endParaRPr lang="hr-HR" sz="1800" dirty="0"/>
          </a:p>
        </p:txBody>
      </p:sp>
      <p:pic>
        <p:nvPicPr>
          <p:cNvPr id="7" name="Slika 6" descr="Slika na kojoj se prikazuje osoba, stojeći, poziranje&#10;&#10;Opis je automatski generiran">
            <a:extLst>
              <a:ext uri="{FF2B5EF4-FFF2-40B4-BE49-F238E27FC236}">
                <a16:creationId xmlns:a16="http://schemas.microsoft.com/office/drawing/2014/main" id="{17D826CF-B7EF-16CA-1DE7-FAB5F43A39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51" r="1000" b="9050"/>
          <a:stretch/>
        </p:blipFill>
        <p:spPr>
          <a:xfrm>
            <a:off x="69692" y="2276872"/>
            <a:ext cx="4043241" cy="4002372"/>
          </a:xfrm>
          <a:prstGeom prst="rect">
            <a:avLst/>
          </a:prstGeom>
        </p:spPr>
      </p:pic>
      <p:pic>
        <p:nvPicPr>
          <p:cNvPr id="9" name="Slika 8" descr="Slika na kojoj se prikazuje pod, osoba, zid, u dvorani&#10;&#10;Opis je automatski generiran">
            <a:extLst>
              <a:ext uri="{FF2B5EF4-FFF2-40B4-BE49-F238E27FC236}">
                <a16:creationId xmlns:a16="http://schemas.microsoft.com/office/drawing/2014/main" id="{9F1A058C-8109-F880-F998-5549B62BF6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5" t="-1" r="7081" b="13096"/>
          <a:stretch/>
        </p:blipFill>
        <p:spPr>
          <a:xfrm>
            <a:off x="4304790" y="1484784"/>
            <a:ext cx="4803896" cy="3456564"/>
          </a:xfrm>
          <a:prstGeom prst="rect">
            <a:avLst/>
          </a:prstGeom>
        </p:spPr>
      </p:pic>
      <p:sp>
        <p:nvSpPr>
          <p:cNvPr id="11" name="TekstniOkvir 10">
            <a:extLst>
              <a:ext uri="{FF2B5EF4-FFF2-40B4-BE49-F238E27FC236}">
                <a16:creationId xmlns:a16="http://schemas.microsoft.com/office/drawing/2014/main" id="{64ED2354-32EE-95EE-0A2B-7526F827E8B6}"/>
              </a:ext>
            </a:extLst>
          </p:cNvPr>
          <p:cNvSpPr txBox="1"/>
          <p:nvPr/>
        </p:nvSpPr>
        <p:spPr>
          <a:xfrm>
            <a:off x="4493634" y="5301208"/>
            <a:ext cx="45925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hr-HR" sz="1800" dirty="0"/>
              <a:t>zaposlene su u lokalnoj zajednici na razdoblje</a:t>
            </a:r>
          </a:p>
          <a:p>
            <a:pPr marL="0" indent="0">
              <a:buNone/>
            </a:pPr>
            <a:r>
              <a:rPr lang="hr-HR" sz="1800" dirty="0"/>
              <a:t>od 24 mjeseca te rade na poslovima pružanja</a:t>
            </a:r>
          </a:p>
          <a:p>
            <a:pPr marL="0" indent="0">
              <a:buNone/>
            </a:pPr>
            <a:r>
              <a:rPr lang="hr-HR" sz="1800" dirty="0"/>
              <a:t> potpore i podrške za 24 starije i</a:t>
            </a:r>
          </a:p>
          <a:p>
            <a:pPr marL="0" indent="0">
              <a:buNone/>
            </a:pPr>
            <a:r>
              <a:rPr lang="hr-HR" sz="1800" dirty="0"/>
              <a:t> nemoćne osobe s područja Općine Cestica</a:t>
            </a:r>
          </a:p>
        </p:txBody>
      </p:sp>
    </p:spTree>
    <p:extLst>
      <p:ext uri="{BB962C8B-B14F-4D97-AF65-F5344CB8AC3E}">
        <p14:creationId xmlns:p14="http://schemas.microsoft.com/office/powerpoint/2010/main" val="2311001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2A9DF48-E2FD-F9EB-44A7-A847689A69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548680"/>
            <a:ext cx="8291264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400" dirty="0"/>
              <a:t>Glavne zadaće/poslovi od kojih se sastajao posao </a:t>
            </a:r>
            <a:r>
              <a:rPr lang="hr-HR" sz="2400" dirty="0" err="1"/>
              <a:t>gerontodomaćica</a:t>
            </a:r>
            <a:r>
              <a:rPr lang="hr-HR" sz="2400" dirty="0"/>
              <a:t>: </a:t>
            </a:r>
          </a:p>
          <a:p>
            <a:endParaRPr lang="hr-HR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sz="2400" dirty="0"/>
              <a:t>pomoći u održavanju čistoće domova krajnjih korisnika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sz="2400" dirty="0"/>
              <a:t>pomoć u pripremi obroka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sz="2400" dirty="0"/>
              <a:t>pomoć u oblačenju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sz="2400" dirty="0"/>
              <a:t>pomoći u socijalnoj integraciji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sz="2400" dirty="0"/>
              <a:t>pomoći u posredovanju u ostvarivanju raznih prava (dostava lijekova, plaćanje računa i sl.)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sz="2400" dirty="0"/>
              <a:t>pružanje podrške kroz razgovor i druženje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r-HR" sz="2400" dirty="0"/>
              <a:t>pomoći u dostavi namirnica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hr-HR" sz="3200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61006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 descr="Slika na kojoj se prikazuje osoba, tlo, vanjski, stojeći&#10;&#10;Opis je automatski generiran">
            <a:extLst>
              <a:ext uri="{FF2B5EF4-FFF2-40B4-BE49-F238E27FC236}">
                <a16:creationId xmlns:a16="http://schemas.microsoft.com/office/drawing/2014/main" id="{1DE8532F-2A81-4AA9-B50E-1D79106073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708920"/>
            <a:ext cx="3051177" cy="4068237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DE750490-34B2-D5DB-09E9-6CD6A59F4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hr-HR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hr-HR" sz="2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Od </a:t>
            </a:r>
            <a:r>
              <a:rPr lang="hr-HR" sz="2200" b="1" dirty="0">
                <a:solidFill>
                  <a:srgbClr val="202122"/>
                </a:solidFill>
                <a:latin typeface="Arial" panose="020B0604020202020204" pitchFamily="34" charset="0"/>
              </a:rPr>
              <a:t>11.</a:t>
            </a:r>
            <a:r>
              <a:rPr lang="hr-HR" sz="2200" b="1" i="0" strike="noStrike" dirty="0">
                <a:effectLst/>
                <a:latin typeface="Arial" panose="020B0604020202020204" pitchFamily="34" charset="0"/>
              </a:rPr>
              <a:t>ožujak</a:t>
            </a:r>
            <a:r>
              <a:rPr lang="hr-HR" sz="2200" b="1" i="0" dirty="0">
                <a:effectLst/>
                <a:latin typeface="Arial" panose="020B0604020202020204" pitchFamily="34" charset="0"/>
              </a:rPr>
              <a:t> 2020. </a:t>
            </a:r>
            <a:r>
              <a:rPr lang="hr-HR" sz="2200" b="1" dirty="0">
                <a:latin typeface="Arial" panose="020B0604020202020204" pitchFamily="34" charset="0"/>
              </a:rPr>
              <a:t>odnosno od proglašenja epidemije COVID_19 događaju se promijene u zadacima </a:t>
            </a:r>
            <a:r>
              <a:rPr lang="hr-HR" sz="2200" b="1" dirty="0" err="1">
                <a:latin typeface="Arial" panose="020B0604020202020204" pitchFamily="34" charset="0"/>
              </a:rPr>
              <a:t>gerontodomačica</a:t>
            </a:r>
            <a:r>
              <a:rPr lang="hr-HR" sz="2200" b="1" dirty="0">
                <a:latin typeface="Arial" panose="020B0604020202020204" pitchFamily="34" charset="0"/>
              </a:rPr>
              <a:t>: </a:t>
            </a:r>
            <a:endParaRPr lang="hr-HR" sz="2200" b="1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62F2D1A-EC03-2751-98A9-7B858F0F1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840" y="1412776"/>
            <a:ext cx="7653537" cy="5256584"/>
          </a:xfrm>
        </p:spPr>
        <p:txBody>
          <a:bodyPr>
            <a:normAutofit fontScale="32500" lnSpcReduction="20000"/>
          </a:bodyPr>
          <a:lstStyle/>
          <a:p>
            <a:pPr>
              <a:buFontTx/>
              <a:buChar char="-"/>
            </a:pPr>
            <a:endParaRPr lang="hr-HR" sz="7200" dirty="0"/>
          </a:p>
          <a:p>
            <a:pPr>
              <a:buFontTx/>
              <a:buChar char="-"/>
            </a:pPr>
            <a:r>
              <a:rPr lang="hr-HR" sz="7200" dirty="0"/>
              <a:t>Obvezno nošenje zaštitne maske i zaštitnih rukavica prilikom posjete krajnjem korisniku uz korištenje dezinfekcijskih sredstava kako bi se smanjila svaka mogućnost širenje ili zaraze virusom</a:t>
            </a:r>
          </a:p>
          <a:p>
            <a:pPr>
              <a:buFontTx/>
              <a:buChar char="-"/>
            </a:pPr>
            <a:endParaRPr lang="hr-HR" sz="5000" dirty="0"/>
          </a:p>
          <a:p>
            <a:pPr marL="0" indent="0">
              <a:buNone/>
            </a:pPr>
            <a:r>
              <a:rPr lang="hr-HR" sz="7200" dirty="0"/>
              <a:t> Zadržavanje u zatvorenim prostorijama</a:t>
            </a:r>
          </a:p>
          <a:p>
            <a:pPr marL="0" indent="0">
              <a:buNone/>
            </a:pPr>
            <a:r>
              <a:rPr lang="hr-HR" sz="7200" dirty="0"/>
              <a:t> korisnika moralo je biti kraće od 15 minuta,</a:t>
            </a:r>
          </a:p>
          <a:p>
            <a:pPr marL="0" indent="0">
              <a:buNone/>
            </a:pPr>
            <a:r>
              <a:rPr lang="hr-HR" sz="7200" dirty="0"/>
              <a:t> odnosno minimalan kontakt s krajnjim</a:t>
            </a:r>
          </a:p>
          <a:p>
            <a:pPr marL="0" indent="0">
              <a:buNone/>
            </a:pPr>
            <a:r>
              <a:rPr lang="hr-HR" sz="7200" dirty="0"/>
              <a:t> korisnicima u zatvorenom prostoru</a:t>
            </a:r>
          </a:p>
          <a:p>
            <a:pPr marL="0" indent="0">
              <a:buNone/>
            </a:pPr>
            <a:endParaRPr lang="hr-HR" sz="5500" dirty="0"/>
          </a:p>
          <a:p>
            <a:pPr marL="0" indent="0">
              <a:buNone/>
            </a:pPr>
            <a:endParaRPr lang="hr-HR" sz="7200" dirty="0"/>
          </a:p>
          <a:p>
            <a:pPr marL="0" indent="0">
              <a:buNone/>
            </a:pPr>
            <a:endParaRPr lang="hr-HR" sz="7200" dirty="0"/>
          </a:p>
          <a:p>
            <a:pPr marL="0" indent="0">
              <a:buNone/>
            </a:pPr>
            <a:r>
              <a:rPr lang="hr-HR" sz="7200" dirty="0"/>
              <a:t>Svi zadaci i poslovi obavljali su se sukladno</a:t>
            </a:r>
          </a:p>
          <a:p>
            <a:pPr marL="0" indent="0">
              <a:buNone/>
            </a:pPr>
            <a:r>
              <a:rPr lang="hr-HR" sz="7200" dirty="0"/>
              <a:t>uputama Hrvatskog zavoda za javno zdravstvo</a:t>
            </a:r>
          </a:p>
          <a:p>
            <a:pPr marL="0" indent="0">
              <a:buNone/>
            </a:pPr>
            <a:r>
              <a:rPr lang="hr-HR" sz="7200" dirty="0"/>
              <a:t>Varaždinske županije </a:t>
            </a:r>
          </a:p>
        </p:txBody>
      </p:sp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D32D2C87-BC29-19D6-7820-EF3C554277DA}"/>
              </a:ext>
            </a:extLst>
          </p:cNvPr>
          <p:cNvSpPr txBox="1">
            <a:spLocks/>
          </p:cNvSpPr>
          <p:nvPr/>
        </p:nvSpPr>
        <p:spPr>
          <a:xfrm>
            <a:off x="611560" y="170080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706673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4AD4A57D-F575-4F0E-7543-39B9F131F0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r-HR" sz="2000" b="1" dirty="0"/>
              <a:t> S druge strane, </a:t>
            </a:r>
            <a:r>
              <a:rPr lang="hr-HR" sz="2000" b="1" dirty="0" err="1"/>
              <a:t>gerontodomačice</a:t>
            </a:r>
            <a:r>
              <a:rPr lang="hr-HR" sz="2000" b="1" dirty="0"/>
              <a:t> su obavljale zadaće od najvećeg značaja za zdravlje i sigurnost krajnjih korisnika te smanjile mogućnost da se najstariji mještani odnosno krajnji korisnici projekta Zaželi izlažu mogućnosti zaraze virusom covid_19</a:t>
            </a:r>
          </a:p>
          <a:p>
            <a:pPr marL="0" indent="0">
              <a:buNone/>
            </a:pPr>
            <a:endParaRPr lang="hr-HR" sz="2000" b="1" dirty="0"/>
          </a:p>
          <a:p>
            <a:pPr>
              <a:buFontTx/>
              <a:buChar char="-"/>
            </a:pPr>
            <a:r>
              <a:rPr lang="hr-HR" sz="2000" dirty="0"/>
              <a:t>donosile im hranu i sve potrebne </a:t>
            </a:r>
          </a:p>
          <a:p>
            <a:pPr marL="0" indent="0">
              <a:buNone/>
            </a:pPr>
            <a:r>
              <a:rPr lang="hr-HR" sz="2000" dirty="0"/>
              <a:t>namjernice iz trgovine, mesnica, pekara i sl.</a:t>
            </a:r>
          </a:p>
          <a:p>
            <a:pPr>
              <a:buFontTx/>
              <a:buChar char="-"/>
            </a:pPr>
            <a:r>
              <a:rPr lang="hr-HR" sz="2000" dirty="0"/>
              <a:t>donosile im sve potrebne lijekove </a:t>
            </a:r>
          </a:p>
          <a:p>
            <a:pPr>
              <a:buFontTx/>
              <a:buChar char="-"/>
            </a:pPr>
            <a:r>
              <a:rPr lang="hr-HR" sz="2000" dirty="0"/>
              <a:t>svakodnevno su obilazile sve korisnike te</a:t>
            </a:r>
          </a:p>
          <a:p>
            <a:pPr marL="0" indent="0">
              <a:buNone/>
            </a:pPr>
            <a:r>
              <a:rPr lang="hr-HR" sz="2000" dirty="0"/>
              <a:t> kontaktirale liječnike ili medicinsko osoblje</a:t>
            </a:r>
          </a:p>
          <a:p>
            <a:pPr marL="0" indent="0">
              <a:buNone/>
            </a:pPr>
            <a:r>
              <a:rPr lang="hr-HR" sz="2000" dirty="0"/>
              <a:t> za njih kada je to bilo potrebno</a:t>
            </a:r>
          </a:p>
          <a:p>
            <a:pPr>
              <a:buFontTx/>
              <a:buChar char="-"/>
            </a:pPr>
            <a:r>
              <a:rPr lang="hr-HR" sz="2000" dirty="0"/>
              <a:t>posredovale u ostvarenju različitih prava</a:t>
            </a:r>
          </a:p>
          <a:p>
            <a:pPr marL="0" indent="0">
              <a:buNone/>
            </a:pPr>
            <a:r>
              <a:rPr lang="hr-HR" sz="2000" dirty="0"/>
              <a:t>  korisnika</a:t>
            </a:r>
          </a:p>
          <a:p>
            <a:pPr marL="0" indent="0">
              <a:buNone/>
            </a:pPr>
            <a:endParaRPr lang="hr-HR" sz="2000" dirty="0"/>
          </a:p>
          <a:p>
            <a:endParaRPr lang="hr-HR" dirty="0"/>
          </a:p>
        </p:txBody>
      </p:sp>
      <p:pic>
        <p:nvPicPr>
          <p:cNvPr id="11" name="Slika 10" descr="Slika na kojoj se prikazuje vanjski, tlo, nebo, trava&#10;&#10;Opis je automatski generiran">
            <a:extLst>
              <a:ext uri="{FF2B5EF4-FFF2-40B4-BE49-F238E27FC236}">
                <a16:creationId xmlns:a16="http://schemas.microsoft.com/office/drawing/2014/main" id="{3B0A8A0C-4B48-45EC-5BAE-C87A014134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484784"/>
            <a:ext cx="3934780" cy="5246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808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AC060B2-6F56-B160-2A07-9239A1092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3100" dirty="0"/>
              <a:t>Sudjelovanje na projektu „Dostava toplih obroka”</a:t>
            </a:r>
            <a:br>
              <a:rPr lang="hr-HR" sz="4400" dirty="0"/>
            </a:br>
            <a:endParaRPr lang="hr-HR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93A3460-5A78-9D84-A36F-D01AFC772A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348" y="1268760"/>
            <a:ext cx="8229600" cy="4525963"/>
          </a:xfrm>
        </p:spPr>
        <p:txBody>
          <a:bodyPr/>
          <a:lstStyle/>
          <a:p>
            <a:r>
              <a:rPr lang="en-US" sz="1800" i="1" dirty="0"/>
              <a:t>„</a:t>
            </a:r>
            <a:r>
              <a:rPr lang="en-US" sz="1800" dirty="0" err="1"/>
              <a:t>Dostava</a:t>
            </a:r>
            <a:r>
              <a:rPr lang="en-US" sz="1800" dirty="0"/>
              <a:t> </a:t>
            </a:r>
            <a:r>
              <a:rPr lang="en-US" sz="1800" dirty="0" err="1"/>
              <a:t>dnevnih</a:t>
            </a:r>
            <a:r>
              <a:rPr lang="en-US" sz="1800" dirty="0"/>
              <a:t> </a:t>
            </a:r>
            <a:r>
              <a:rPr lang="en-US" sz="1800" dirty="0" err="1"/>
              <a:t>toplih</a:t>
            </a:r>
            <a:r>
              <a:rPr lang="en-US" sz="1800" dirty="0"/>
              <a:t> </a:t>
            </a:r>
            <a:r>
              <a:rPr lang="en-US" sz="1800" dirty="0" err="1"/>
              <a:t>obroka</a:t>
            </a:r>
            <a:r>
              <a:rPr lang="en-US" sz="1800" dirty="0"/>
              <a:t> </a:t>
            </a:r>
            <a:r>
              <a:rPr lang="en-US" sz="1800" dirty="0" err="1"/>
              <a:t>starijim</a:t>
            </a:r>
            <a:r>
              <a:rPr lang="en-US" sz="1800" dirty="0"/>
              <a:t> </a:t>
            </a:r>
            <a:r>
              <a:rPr lang="en-US" sz="1800" dirty="0" err="1"/>
              <a:t>osobama</a:t>
            </a:r>
            <a:r>
              <a:rPr lang="en-US" sz="1800" dirty="0"/>
              <a:t> </a:t>
            </a:r>
            <a:r>
              <a:rPr lang="en-US" sz="1800" dirty="0" err="1"/>
              <a:t>narušenog</a:t>
            </a:r>
            <a:r>
              <a:rPr lang="en-US" sz="1800" dirty="0"/>
              <a:t> </a:t>
            </a:r>
            <a:r>
              <a:rPr lang="en-US" sz="1800" dirty="0" err="1"/>
              <a:t>socijalnog</a:t>
            </a:r>
            <a:r>
              <a:rPr lang="en-US" sz="1800" dirty="0"/>
              <a:t> </a:t>
            </a:r>
            <a:r>
              <a:rPr lang="en-US" sz="1800" dirty="0" err="1"/>
              <a:t>ili</a:t>
            </a:r>
            <a:r>
              <a:rPr lang="en-US" sz="1800" dirty="0"/>
              <a:t> </a:t>
            </a:r>
            <a:r>
              <a:rPr lang="en-US" sz="1800" dirty="0" err="1"/>
              <a:t>zdravstvenog</a:t>
            </a:r>
            <a:r>
              <a:rPr lang="en-US" sz="1800" dirty="0"/>
              <a:t> </a:t>
            </a:r>
            <a:r>
              <a:rPr lang="en-US" sz="1800" dirty="0" err="1"/>
              <a:t>stanja</a:t>
            </a:r>
            <a:r>
              <a:rPr lang="en-US" sz="1800" dirty="0"/>
              <a:t>“</a:t>
            </a:r>
            <a:r>
              <a:rPr lang="hr-HR" sz="1800" dirty="0"/>
              <a:t> je projekt koji je provodila Varaždinska županija u doba epidemije </a:t>
            </a:r>
            <a:r>
              <a:rPr lang="hr-HR" sz="1800" dirty="0" err="1"/>
              <a:t>koronavirusa</a:t>
            </a:r>
            <a:r>
              <a:rPr lang="hr-HR" sz="1800" dirty="0"/>
              <a:t>. </a:t>
            </a:r>
          </a:p>
          <a:p>
            <a:endParaRPr lang="hr-HR" dirty="0"/>
          </a:p>
        </p:txBody>
      </p:sp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ABF2D380-B228-7960-699E-D65EE5FF0CFE}"/>
              </a:ext>
            </a:extLst>
          </p:cNvPr>
          <p:cNvSpPr txBox="1">
            <a:spLocks/>
          </p:cNvSpPr>
          <p:nvPr/>
        </p:nvSpPr>
        <p:spPr>
          <a:xfrm>
            <a:off x="434785" y="-149128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hr-HR" sz="2000" dirty="0"/>
          </a:p>
          <a:p>
            <a:endParaRPr lang="hr-HR" sz="2000" dirty="0"/>
          </a:p>
          <a:p>
            <a:endParaRPr lang="hr-HR" sz="2000" dirty="0"/>
          </a:p>
          <a:p>
            <a:endParaRPr lang="hr-HR" sz="2000" dirty="0"/>
          </a:p>
          <a:p>
            <a:endParaRPr lang="hr-HR" sz="1800" dirty="0"/>
          </a:p>
          <a:p>
            <a:endParaRPr lang="hr-HR" sz="1800" dirty="0"/>
          </a:p>
          <a:p>
            <a:endParaRPr lang="hr-HR" sz="1800" dirty="0"/>
          </a:p>
          <a:p>
            <a:endParaRPr lang="hr-HR" sz="1800" dirty="0"/>
          </a:p>
          <a:p>
            <a:endParaRPr lang="hr-HR" sz="1800" dirty="0"/>
          </a:p>
          <a:p>
            <a:endParaRPr lang="hr-HR" sz="1800" dirty="0"/>
          </a:p>
          <a:p>
            <a:endParaRPr lang="hr-HR" sz="1800" dirty="0"/>
          </a:p>
          <a:p>
            <a:r>
              <a:rPr lang="en-US" sz="1800" dirty="0" err="1"/>
              <a:t>Svim</a:t>
            </a:r>
            <a:r>
              <a:rPr lang="en-US" sz="1800" dirty="0"/>
              <a:t> </a:t>
            </a:r>
            <a:r>
              <a:rPr lang="en-US" sz="1800" dirty="0" err="1"/>
              <a:t>korisnicima</a:t>
            </a:r>
            <a:r>
              <a:rPr lang="en-US" sz="1800" dirty="0"/>
              <a:t> </a:t>
            </a:r>
            <a:r>
              <a:rPr lang="en-US" sz="1800" dirty="0" err="1"/>
              <a:t>projekta</a:t>
            </a:r>
            <a:r>
              <a:rPr lang="en-US" sz="1800" dirty="0"/>
              <a:t> </a:t>
            </a:r>
            <a:r>
              <a:rPr lang="en-US" sz="1800" dirty="0" err="1"/>
              <a:t>Zaželi</a:t>
            </a:r>
            <a:r>
              <a:rPr lang="en-US" sz="1800" dirty="0"/>
              <a:t> </a:t>
            </a:r>
            <a:r>
              <a:rPr lang="en-US" sz="1800" dirty="0" err="1"/>
              <a:t>osiguran</a:t>
            </a:r>
            <a:r>
              <a:rPr lang="en-US" sz="1800" dirty="0"/>
              <a:t> je </a:t>
            </a:r>
            <a:r>
              <a:rPr lang="en-US" sz="1800" dirty="0" err="1"/>
              <a:t>topli</a:t>
            </a:r>
            <a:r>
              <a:rPr lang="en-US" sz="1800" dirty="0"/>
              <a:t> </a:t>
            </a:r>
            <a:r>
              <a:rPr lang="en-US" sz="1800" dirty="0" err="1"/>
              <a:t>obrok</a:t>
            </a:r>
            <a:r>
              <a:rPr lang="en-US" sz="1800" dirty="0"/>
              <a:t>, 3 dana u </a:t>
            </a:r>
            <a:r>
              <a:rPr lang="en-US" sz="1800" dirty="0" err="1"/>
              <a:t>tjednu</a:t>
            </a:r>
            <a:r>
              <a:rPr lang="hr-HR" sz="1800" dirty="0"/>
              <a:t>, a za dostavu toplih obroka krajnjim korisnicima bile su zadužene </a:t>
            </a:r>
            <a:r>
              <a:rPr lang="hr-HR" sz="1800" dirty="0" err="1"/>
              <a:t>gerontodomačice</a:t>
            </a:r>
            <a:r>
              <a:rPr lang="hr-HR" sz="1800" dirty="0"/>
              <a:t>. </a:t>
            </a:r>
          </a:p>
          <a:p>
            <a:endParaRPr lang="hr-HR" dirty="0"/>
          </a:p>
        </p:txBody>
      </p:sp>
      <p:pic>
        <p:nvPicPr>
          <p:cNvPr id="5" name="Picture 2" descr="https://www.cestica.hr/media/k2/galleries/765/94102563_216737776279400_3812645307632582656_n.jpg">
            <a:extLst>
              <a:ext uri="{FF2B5EF4-FFF2-40B4-BE49-F238E27FC236}">
                <a16:creationId xmlns:a16="http://schemas.microsoft.com/office/drawing/2014/main" id="{BB246661-B6D3-69DF-7C69-326A58A17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965581"/>
            <a:ext cx="2808312" cy="3765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www.cestica.hr/media/k2/galleries/765/94258596_2561277687428104_2134117117069361152_n.jpg">
            <a:extLst>
              <a:ext uri="{FF2B5EF4-FFF2-40B4-BE49-F238E27FC236}">
                <a16:creationId xmlns:a16="http://schemas.microsoft.com/office/drawing/2014/main" id="{C3C775C3-8AFD-869C-73EB-86D27F46CC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986856"/>
            <a:ext cx="280831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954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Slikovni rezultat za zaÅ¾eli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808" y="0"/>
            <a:ext cx="1737192" cy="212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7504" y="490618"/>
            <a:ext cx="8229600" cy="1143000"/>
          </a:xfrm>
        </p:spPr>
        <p:txBody>
          <a:bodyPr>
            <a:normAutofit fontScale="9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r-HR" sz="2200" dirty="0"/>
              <a:t>Kako bi svi korisnici pravovremeno dobili svoj ručak, uspostavljena je suradnja u dostavi toplih obroka s volonterima na projektu </a:t>
            </a:r>
            <a:br>
              <a:rPr lang="hr-HR" sz="2200" dirty="0"/>
            </a:br>
            <a:r>
              <a:rPr lang="hr-HR" sz="2200" dirty="0"/>
              <a:t>„Mlada aktivna Cestica”</a:t>
            </a:r>
            <a:br>
              <a:rPr lang="hr-HR" dirty="0"/>
            </a:br>
            <a:endParaRPr lang="hr-HR" dirty="0"/>
          </a:p>
        </p:txBody>
      </p:sp>
      <p:pic>
        <p:nvPicPr>
          <p:cNvPr id="2050" name="Picture 2" descr="Fotografija Mlada aktivna Cestica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221" y="1700808"/>
            <a:ext cx="3105083" cy="414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otografija Mlada aktivna Cestica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84574"/>
            <a:ext cx="3384376" cy="451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245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47667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dirty="0"/>
              <a:t>Kroz promotivne aktivnosti (konferencije, radio emisije, brošure) pripadnice ciljanih skupina, krajnji korisnici usluga i javnost  informirana je o samom projektu, ciljevima, ciljanim skupinama, aktivnostima i očekivanim rezultatima</a:t>
            </a:r>
          </a:p>
          <a:p>
            <a:pPr marL="0" indent="0">
              <a:buNone/>
            </a:pPr>
            <a:endParaRPr lang="hr-HR" sz="2000" dirty="0"/>
          </a:p>
          <a:p>
            <a:pPr marL="0" indent="0">
              <a:buNone/>
            </a:pPr>
            <a:r>
              <a:rPr lang="hr-HR" sz="2000" dirty="0"/>
              <a:t>Održan je okrugli stol na temu izazova s kojim se susreću </a:t>
            </a:r>
            <a:r>
              <a:rPr lang="hr-HR" sz="2000" dirty="0" err="1"/>
              <a:t>gerontodomačice</a:t>
            </a:r>
            <a:r>
              <a:rPr lang="hr-HR" sz="2000" dirty="0"/>
              <a:t> u obavljanju posla tijekom epidemije covid_19 te su djelatnice </a:t>
            </a:r>
            <a:r>
              <a:rPr lang="hr-HR" sz="2000" dirty="0" err="1"/>
              <a:t>podjelile</a:t>
            </a:r>
            <a:r>
              <a:rPr lang="hr-HR" sz="2000" dirty="0"/>
              <a:t> i razmjenjivale svoja iskustva</a:t>
            </a:r>
            <a:endParaRPr lang="hr-HR" dirty="0"/>
          </a:p>
        </p:txBody>
      </p:sp>
      <p:pic>
        <p:nvPicPr>
          <p:cNvPr id="7" name="Slika 6" descr="Slika na kojoj se prikazuje pod, strop, osoba, u dvorani&#10;&#10;Opis je automatski generiran">
            <a:extLst>
              <a:ext uri="{FF2B5EF4-FFF2-40B4-BE49-F238E27FC236}">
                <a16:creationId xmlns:a16="http://schemas.microsoft.com/office/drawing/2014/main" id="{E9D199EE-3B99-5A2F-5F9C-6664F28FFF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63"/>
          <a:stretch/>
        </p:blipFill>
        <p:spPr>
          <a:xfrm>
            <a:off x="1426995" y="3212976"/>
            <a:ext cx="6290010" cy="328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676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527</Words>
  <Application>Microsoft Office PowerPoint</Application>
  <PresentationFormat>On-screen Show (4:3)</PresentationFormat>
  <Paragraphs>75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Myriad Pro Light SemiExt</vt:lpstr>
      <vt:lpstr>Arial</vt:lpstr>
      <vt:lpstr>Calibri</vt:lpstr>
      <vt:lpstr>Wingdings</vt:lpstr>
      <vt:lpstr>Office tema</vt:lpstr>
      <vt:lpstr>PowerPoint Presentation</vt:lpstr>
      <vt:lpstr>PowerPoint Presentation</vt:lpstr>
      <vt:lpstr>PowerPoint Presentation</vt:lpstr>
      <vt:lpstr>PowerPoint Presentation</vt:lpstr>
      <vt:lpstr> Od 11.ožujak 2020. odnosno od proglašenja epidemije COVID_19 događaju se promijene u zadacima gerontodomačica: </vt:lpstr>
      <vt:lpstr>PowerPoint Presentation</vt:lpstr>
      <vt:lpstr>Sudjelovanje na projektu „Dostava toplih obroka” </vt:lpstr>
      <vt:lpstr>Kako bi svi korisnici pravovremeno dobili svoj ručak, uspostavljena je suradnja u dostavi toplih obroka s volonterima na projektu  „Mlada aktivna Cestica” </vt:lpstr>
      <vt:lpstr>PowerPoint Presentation</vt:lpstr>
      <vt:lpstr>Predstavljanje rezultata projekta  Završna konferencija projekta Zaželi</vt:lpstr>
      <vt:lpstr>Hvala na pozornosti!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Win7</dc:creator>
  <cp:lastModifiedBy>Patrick Galeski Galeski</cp:lastModifiedBy>
  <cp:revision>21</cp:revision>
  <dcterms:created xsi:type="dcterms:W3CDTF">2019-07-09T06:48:04Z</dcterms:created>
  <dcterms:modified xsi:type="dcterms:W3CDTF">2023-04-05T13:18:14Z</dcterms:modified>
</cp:coreProperties>
</file>