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62" r:id="rId2"/>
    <p:sldId id="257" r:id="rId3"/>
    <p:sldId id="256" r:id="rId4"/>
    <p:sldId id="258" r:id="rId5"/>
    <p:sldId id="259" r:id="rId6"/>
    <p:sldId id="261" r:id="rId7"/>
    <p:sldId id="260" r:id="rId8"/>
    <p:sldId id="264" r:id="rId9"/>
    <p:sldId id="265" r:id="rId10"/>
    <p:sldId id="266" r:id="rId11"/>
    <p:sldId id="268" r:id="rId12"/>
    <p:sldId id="267" r:id="rId13"/>
    <p:sldId id="27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7" r:id="rId28"/>
    <p:sldId id="288" r:id="rId29"/>
    <p:sldId id="285" r:id="rId30"/>
    <p:sldId id="284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Povrće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5E-40C5-9079-AAC90B6CC0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5E-40C5-9079-AAC90B6CC0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5E-40C5-9079-AAC90B6CC0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5E-40C5-9079-AAC90B6CC0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Jednom tjedno</c:v>
                </c:pt>
                <c:pt idx="1">
                  <c:v>Dvaput tjedno</c:v>
                </c:pt>
                <c:pt idx="2">
                  <c:v>Svaki dan</c:v>
                </c:pt>
                <c:pt idx="3">
                  <c:v>Ne jedem povrće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10</c:v>
                </c:pt>
                <c:pt idx="1">
                  <c:v>36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0-4A94-BF94-AD311CBCFA9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8360104075312476"/>
          <c:y val="9.1184434714517079E-2"/>
          <c:w val="0.51679940569990135"/>
          <c:h val="0.7981593460799254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Riba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82-44BE-A1B7-DEEB4E81DC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5-4C6D-9218-9C86D1CCB3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82-44BE-A1B7-DEEB4E81DC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Jednom tjedno</c:v>
                </c:pt>
                <c:pt idx="1">
                  <c:v>Jednom u dva tjedna</c:v>
                </c:pt>
                <c:pt idx="2">
                  <c:v>Ne jedem ribe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30</c:v>
                </c:pt>
                <c:pt idx="1">
                  <c:v>38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5-4C6D-9218-9C86D1CCB37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4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Alkohol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ED-4584-9BD2-C31FC78A5F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ED-4584-9BD2-C31FC78A5F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ED-4584-9BD2-C31FC78A5F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Da,svaki dan</c:v>
                </c:pt>
                <c:pt idx="1">
                  <c:v>Da,ponekad</c:v>
                </c:pt>
                <c:pt idx="2">
                  <c:v>Ne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</c:v>
                </c:pt>
                <c:pt idx="1">
                  <c:v>19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A-432A-8F4A-C2296A21DBB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VAŽNOST ZDRAVE PREHRANE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F4-44D4-AD08-EA6DB8AB38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F4-44D4-AD08-EA6DB8AB38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1F4-44D4-AD08-EA6DB8AB38F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Bitna, posvećujem dosta pažnje</c:v>
                </c:pt>
                <c:pt idx="1">
                  <c:v>Bitna, ali se ne opterećujem previše</c:v>
                </c:pt>
                <c:pt idx="2">
                  <c:v>Ne vodim računa o tome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25</c:v>
                </c:pt>
                <c:pt idx="1">
                  <c:v>53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2F-4183-939D-1D28B725128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image" Target="../media/image15.jf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image" Target="../media/image15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9FBA9-5D1F-48D8-AAD4-9462954656E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60376B-7748-44C2-B743-A6F72AED4E0A}">
      <dgm:prSet/>
      <dgm:spPr/>
      <dgm:t>
        <a:bodyPr/>
        <a:lstStyle/>
        <a:p>
          <a:r>
            <a:rPr lang="hr-HR" b="1" dirty="0">
              <a:solidFill>
                <a:schemeClr val="accent1"/>
              </a:solidFill>
            </a:rPr>
            <a:t>VISOKI &gt; 70                           </a:t>
          </a:r>
          <a:r>
            <a:rPr lang="hr-HR" dirty="0">
              <a:solidFill>
                <a:srgbClr val="FFFF00"/>
              </a:solidFill>
            </a:rPr>
            <a:t>SREDNJI 50-70                           </a:t>
          </a:r>
          <a:r>
            <a:rPr lang="hr-HR" dirty="0">
              <a:solidFill>
                <a:srgbClr val="00B050"/>
              </a:solidFill>
            </a:rPr>
            <a:t>NISKI &lt; 50</a:t>
          </a:r>
          <a:endParaRPr lang="en-US" dirty="0">
            <a:solidFill>
              <a:srgbClr val="00B050"/>
            </a:solidFill>
          </a:endParaRPr>
        </a:p>
      </dgm:t>
    </dgm:pt>
    <dgm:pt modelId="{76D8A073-3772-4ECD-B212-85EFEF5343E2}" type="parTrans" cxnId="{A373AFCA-7013-46AF-BDC4-3A3CEF5CE17C}">
      <dgm:prSet/>
      <dgm:spPr/>
      <dgm:t>
        <a:bodyPr/>
        <a:lstStyle/>
        <a:p>
          <a:endParaRPr lang="en-US"/>
        </a:p>
      </dgm:t>
    </dgm:pt>
    <dgm:pt modelId="{7594981F-D38E-423D-BDB8-68F2F616088F}" type="sibTrans" cxnId="{A373AFCA-7013-46AF-BDC4-3A3CEF5CE17C}">
      <dgm:prSet/>
      <dgm:spPr/>
      <dgm:t>
        <a:bodyPr/>
        <a:lstStyle/>
        <a:p>
          <a:endParaRPr lang="en-US"/>
        </a:p>
      </dgm:t>
    </dgm:pt>
    <dgm:pt modelId="{A04DFEFA-23E7-477B-84E8-3AC407A02532}">
      <dgm:prSet/>
      <dgm:spPr/>
      <dgm:t>
        <a:bodyPr/>
        <a:lstStyle/>
        <a:p>
          <a:r>
            <a:rPr lang="hr-HR" dirty="0"/>
            <a:t>Pivo  110                              Cikla  65                        Integralne žitarice 40-50</a:t>
          </a:r>
          <a:endParaRPr lang="en-US" dirty="0"/>
        </a:p>
      </dgm:t>
    </dgm:pt>
    <dgm:pt modelId="{73E6862E-2988-4800-B413-B9BB8334870F}" type="parTrans" cxnId="{DCC5F72F-7739-4D1E-A2FA-460139FCFE24}">
      <dgm:prSet/>
      <dgm:spPr/>
      <dgm:t>
        <a:bodyPr/>
        <a:lstStyle/>
        <a:p>
          <a:endParaRPr lang="en-US"/>
        </a:p>
      </dgm:t>
    </dgm:pt>
    <dgm:pt modelId="{535B5119-C3AF-4402-96A8-0D70615B3A2C}" type="sibTrans" cxnId="{DCC5F72F-7739-4D1E-A2FA-460139FCFE24}">
      <dgm:prSet/>
      <dgm:spPr/>
      <dgm:t>
        <a:bodyPr/>
        <a:lstStyle/>
        <a:p>
          <a:endParaRPr lang="en-US"/>
        </a:p>
      </dgm:t>
    </dgm:pt>
    <dgm:pt modelId="{F68FCB1C-DFE9-476E-A0D4-359E37652267}">
      <dgm:prSet/>
      <dgm:spPr/>
      <dgm:t>
        <a:bodyPr/>
        <a:lstStyle/>
        <a:p>
          <a:r>
            <a:rPr lang="hr-HR"/>
            <a:t>Pečeni krumpir 95                 Ananas 65                     Jabuka 35           </a:t>
          </a:r>
          <a:endParaRPr lang="en-US"/>
        </a:p>
      </dgm:t>
    </dgm:pt>
    <dgm:pt modelId="{D8638756-8986-45CD-BB74-ECA88F2A2135}" type="parTrans" cxnId="{2F7BAEE6-6BEB-4E05-B98C-9FD53CE8A90D}">
      <dgm:prSet/>
      <dgm:spPr/>
      <dgm:t>
        <a:bodyPr/>
        <a:lstStyle/>
        <a:p>
          <a:endParaRPr lang="en-US"/>
        </a:p>
      </dgm:t>
    </dgm:pt>
    <dgm:pt modelId="{268B1AFF-F01C-4491-91B8-DD737D39C55B}" type="sibTrans" cxnId="{2F7BAEE6-6BEB-4E05-B98C-9FD53CE8A90D}">
      <dgm:prSet/>
      <dgm:spPr/>
      <dgm:t>
        <a:bodyPr/>
        <a:lstStyle/>
        <a:p>
          <a:endParaRPr lang="en-US"/>
        </a:p>
      </dgm:t>
    </dgm:pt>
    <dgm:pt modelId="{49D7D211-EA18-473B-8FAC-8E47514A8046}">
      <dgm:prSet/>
      <dgm:spPr/>
      <dgm:t>
        <a:bodyPr/>
        <a:lstStyle/>
        <a:p>
          <a:r>
            <a:rPr lang="hr-HR"/>
            <a:t>Bijeli kruh  90                      Integralni kruh 65           Jogurt 35</a:t>
          </a:r>
          <a:endParaRPr lang="en-US"/>
        </a:p>
      </dgm:t>
    </dgm:pt>
    <dgm:pt modelId="{8C8AEAA2-E8B5-4058-A975-9B1CC5F75FE5}" type="parTrans" cxnId="{82C98825-331A-4B8B-ABEA-08220AA50B03}">
      <dgm:prSet/>
      <dgm:spPr/>
      <dgm:t>
        <a:bodyPr/>
        <a:lstStyle/>
        <a:p>
          <a:endParaRPr lang="en-US"/>
        </a:p>
      </dgm:t>
    </dgm:pt>
    <dgm:pt modelId="{72690425-BF75-4784-AFE1-2DF596E98E69}" type="sibTrans" cxnId="{82C98825-331A-4B8B-ABEA-08220AA50B03}">
      <dgm:prSet/>
      <dgm:spPr/>
      <dgm:t>
        <a:bodyPr/>
        <a:lstStyle/>
        <a:p>
          <a:endParaRPr lang="en-US"/>
        </a:p>
      </dgm:t>
    </dgm:pt>
    <dgm:pt modelId="{2CFEA0D2-122A-45F2-976C-CAF9E16AEF36}">
      <dgm:prSet/>
      <dgm:spPr/>
      <dgm:t>
        <a:bodyPr/>
        <a:lstStyle/>
        <a:p>
          <a:r>
            <a:rPr lang="hr-HR" dirty="0"/>
            <a:t>Med 85                                 Grožđice 65                    Mlijeko 30</a:t>
          </a:r>
          <a:endParaRPr lang="en-US" dirty="0"/>
        </a:p>
      </dgm:t>
    </dgm:pt>
    <dgm:pt modelId="{20AC7280-A4EC-4A2B-B8CF-1A3D2BF2DC6D}" type="parTrans" cxnId="{8CFB8975-8BB1-4B21-B3CA-83D9DE9E2E7B}">
      <dgm:prSet/>
      <dgm:spPr/>
      <dgm:t>
        <a:bodyPr/>
        <a:lstStyle/>
        <a:p>
          <a:endParaRPr lang="en-US"/>
        </a:p>
      </dgm:t>
    </dgm:pt>
    <dgm:pt modelId="{ED8EFC26-A423-433A-A317-49135848EBDC}" type="sibTrans" cxnId="{8CFB8975-8BB1-4B21-B3CA-83D9DE9E2E7B}">
      <dgm:prSet/>
      <dgm:spPr/>
      <dgm:t>
        <a:bodyPr/>
        <a:lstStyle/>
        <a:p>
          <a:endParaRPr lang="en-US"/>
        </a:p>
      </dgm:t>
    </dgm:pt>
    <dgm:pt modelId="{6F5E849D-FF41-48A2-B931-4835A5336DEC}">
      <dgm:prSet/>
      <dgm:spPr/>
      <dgm:t>
        <a:bodyPr/>
        <a:lstStyle/>
        <a:p>
          <a:r>
            <a:rPr lang="hr-HR"/>
            <a:t>Riža 85                                 Muesli 65                       Crna čokolada 25</a:t>
          </a:r>
          <a:endParaRPr lang="en-US"/>
        </a:p>
      </dgm:t>
    </dgm:pt>
    <dgm:pt modelId="{8462A3ED-298B-4065-B21F-C72931F83582}" type="parTrans" cxnId="{190410FC-283B-48B9-94A4-95B7858327CC}">
      <dgm:prSet/>
      <dgm:spPr/>
      <dgm:t>
        <a:bodyPr/>
        <a:lstStyle/>
        <a:p>
          <a:endParaRPr lang="en-US"/>
        </a:p>
      </dgm:t>
    </dgm:pt>
    <dgm:pt modelId="{DC6AECB2-C334-425D-B2C2-BD59BD23ACF8}" type="sibTrans" cxnId="{190410FC-283B-48B9-94A4-95B7858327CC}">
      <dgm:prSet/>
      <dgm:spPr/>
      <dgm:t>
        <a:bodyPr/>
        <a:lstStyle/>
        <a:p>
          <a:endParaRPr lang="en-US"/>
        </a:p>
      </dgm:t>
    </dgm:pt>
    <dgm:pt modelId="{DB44C075-D22D-429E-B4C3-4C9F6D04431B}">
      <dgm:prSet/>
      <dgm:spPr/>
      <dgm:t>
        <a:bodyPr/>
        <a:lstStyle/>
        <a:p>
          <a:r>
            <a:rPr lang="hr-HR"/>
            <a:t>Tikva 75                               Gris 60                           Jagode 25</a:t>
          </a:r>
          <a:endParaRPr lang="en-US"/>
        </a:p>
      </dgm:t>
    </dgm:pt>
    <dgm:pt modelId="{DFF17AA4-47A9-4729-89E6-4E34DA7545C4}" type="parTrans" cxnId="{3CA40BC7-DE85-4D30-8456-86DDA8A147D6}">
      <dgm:prSet/>
      <dgm:spPr/>
      <dgm:t>
        <a:bodyPr/>
        <a:lstStyle/>
        <a:p>
          <a:endParaRPr lang="en-US"/>
        </a:p>
      </dgm:t>
    </dgm:pt>
    <dgm:pt modelId="{7CE952F6-009C-4184-9387-44C2B788C1B0}" type="sibTrans" cxnId="{3CA40BC7-DE85-4D30-8456-86DDA8A147D6}">
      <dgm:prSet/>
      <dgm:spPr/>
      <dgm:t>
        <a:bodyPr/>
        <a:lstStyle/>
        <a:p>
          <a:endParaRPr lang="en-US"/>
        </a:p>
      </dgm:t>
    </dgm:pt>
    <dgm:pt modelId="{F2903804-4FED-4337-9F74-BAA3BA0D7ACD}">
      <dgm:prSet/>
      <dgm:spPr/>
      <dgm:t>
        <a:bodyPr/>
        <a:lstStyle/>
        <a:p>
          <a:r>
            <a:rPr lang="hr-HR"/>
            <a:t>Lubenica 75                          Banana 60                     Ostalo povrće - 15</a:t>
          </a:r>
          <a:endParaRPr lang="en-US"/>
        </a:p>
      </dgm:t>
    </dgm:pt>
    <dgm:pt modelId="{219EEB48-F0DA-4500-8F98-C35C16967042}" type="parTrans" cxnId="{2BBFFAFD-E8DD-47D3-8ACA-C78B6B22D6A8}">
      <dgm:prSet/>
      <dgm:spPr/>
      <dgm:t>
        <a:bodyPr/>
        <a:lstStyle/>
        <a:p>
          <a:endParaRPr lang="en-US"/>
        </a:p>
      </dgm:t>
    </dgm:pt>
    <dgm:pt modelId="{43488091-392C-454C-A618-E2E3670693F2}" type="sibTrans" cxnId="{2BBFFAFD-E8DD-47D3-8ACA-C78B6B22D6A8}">
      <dgm:prSet/>
      <dgm:spPr/>
      <dgm:t>
        <a:bodyPr/>
        <a:lstStyle/>
        <a:p>
          <a:endParaRPr lang="en-US"/>
        </a:p>
      </dgm:t>
    </dgm:pt>
    <dgm:pt modelId="{E1C69A3F-5B22-4B86-9D22-0CFE9F669027}">
      <dgm:prSet/>
      <dgm:spPr/>
      <dgm:t>
        <a:bodyPr/>
        <a:lstStyle/>
        <a:p>
          <a:r>
            <a:rPr lang="hr-HR" dirty="0"/>
            <a:t>Kuhani krumpir 70                                                      Vino  5</a:t>
          </a:r>
          <a:endParaRPr lang="en-US" dirty="0"/>
        </a:p>
      </dgm:t>
    </dgm:pt>
    <dgm:pt modelId="{A5D5ABB5-D4CA-44DF-BC19-483B4B324CAE}" type="parTrans" cxnId="{6E14E2A6-902A-49E5-9C82-E7E20577DEFB}">
      <dgm:prSet/>
      <dgm:spPr/>
      <dgm:t>
        <a:bodyPr/>
        <a:lstStyle/>
        <a:p>
          <a:endParaRPr lang="en-US"/>
        </a:p>
      </dgm:t>
    </dgm:pt>
    <dgm:pt modelId="{8A7F94C1-2C8A-4AB7-8550-8D946FD0CC52}" type="sibTrans" cxnId="{6E14E2A6-902A-49E5-9C82-E7E20577DEFB}">
      <dgm:prSet/>
      <dgm:spPr/>
      <dgm:t>
        <a:bodyPr/>
        <a:lstStyle/>
        <a:p>
          <a:endParaRPr lang="en-US"/>
        </a:p>
      </dgm:t>
    </dgm:pt>
    <dgm:pt modelId="{D0F299EC-E5E3-4C47-B193-FE3C6060EC5B}">
      <dgm:prSet/>
      <dgm:spPr/>
      <dgm:t>
        <a:bodyPr/>
        <a:lstStyle/>
        <a:p>
          <a:r>
            <a:rPr lang="hr-HR" dirty="0"/>
            <a:t>Njoki / palenta 70</a:t>
          </a:r>
          <a:endParaRPr lang="en-US" dirty="0"/>
        </a:p>
      </dgm:t>
    </dgm:pt>
    <dgm:pt modelId="{F8FA1830-0412-4488-A838-42E887B10DD2}" type="parTrans" cxnId="{732FCC79-CF14-4766-8B59-E306C1B75A64}">
      <dgm:prSet/>
      <dgm:spPr/>
      <dgm:t>
        <a:bodyPr/>
        <a:lstStyle/>
        <a:p>
          <a:endParaRPr lang="hr-HR"/>
        </a:p>
      </dgm:t>
    </dgm:pt>
    <dgm:pt modelId="{106BFD75-F4D5-4502-94C6-21860C516DBF}" type="sibTrans" cxnId="{732FCC79-CF14-4766-8B59-E306C1B75A64}">
      <dgm:prSet/>
      <dgm:spPr/>
      <dgm:t>
        <a:bodyPr/>
        <a:lstStyle/>
        <a:p>
          <a:endParaRPr lang="hr-HR"/>
        </a:p>
      </dgm:t>
    </dgm:pt>
    <dgm:pt modelId="{F625B707-E3EE-4370-AE70-974D75A057DB}" type="pres">
      <dgm:prSet presAssocID="{0BE9FBA9-5D1F-48D8-AAD4-9462954656EC}" presName="linear" presStyleCnt="0">
        <dgm:presLayoutVars>
          <dgm:animLvl val="lvl"/>
          <dgm:resizeHandles val="exact"/>
        </dgm:presLayoutVars>
      </dgm:prSet>
      <dgm:spPr/>
    </dgm:pt>
    <dgm:pt modelId="{BFF9B763-BFF9-41EB-AAE0-32E1FD12AF1B}" type="pres">
      <dgm:prSet presAssocID="{8D60376B-7748-44C2-B743-A6F72AED4E0A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352FD664-DD12-4FFA-A2ED-68C4951F9D2F}" type="pres">
      <dgm:prSet presAssocID="{7594981F-D38E-423D-BDB8-68F2F616088F}" presName="spacer" presStyleCnt="0"/>
      <dgm:spPr/>
    </dgm:pt>
    <dgm:pt modelId="{B8774F99-31C6-4263-BA5D-D501FC090AF8}" type="pres">
      <dgm:prSet presAssocID="{A04DFEFA-23E7-477B-84E8-3AC407A02532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4802041F-7E94-4C03-B09B-78BF5326E92D}" type="pres">
      <dgm:prSet presAssocID="{535B5119-C3AF-4402-96A8-0D70615B3A2C}" presName="spacer" presStyleCnt="0"/>
      <dgm:spPr/>
    </dgm:pt>
    <dgm:pt modelId="{2BFAB9CF-9438-4824-8211-28E9A1C928A1}" type="pres">
      <dgm:prSet presAssocID="{F68FCB1C-DFE9-476E-A0D4-359E37652267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32918F73-B1F5-425F-BBFF-5312593A762C}" type="pres">
      <dgm:prSet presAssocID="{268B1AFF-F01C-4491-91B8-DD737D39C55B}" presName="spacer" presStyleCnt="0"/>
      <dgm:spPr/>
    </dgm:pt>
    <dgm:pt modelId="{BCC5BEF4-3268-4427-97B7-13AE511B8B34}" type="pres">
      <dgm:prSet presAssocID="{49D7D211-EA18-473B-8FAC-8E47514A8046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FE6B6FD3-0763-4948-8E84-CBF1398777CC}" type="pres">
      <dgm:prSet presAssocID="{72690425-BF75-4784-AFE1-2DF596E98E69}" presName="spacer" presStyleCnt="0"/>
      <dgm:spPr/>
    </dgm:pt>
    <dgm:pt modelId="{56AFCA4A-34E3-4D26-8AB7-99E27D7E737F}" type="pres">
      <dgm:prSet presAssocID="{2CFEA0D2-122A-45F2-976C-CAF9E16AEF36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A8D997FC-9938-41F9-986C-F15AE4E82F41}" type="pres">
      <dgm:prSet presAssocID="{ED8EFC26-A423-433A-A317-49135848EBDC}" presName="spacer" presStyleCnt="0"/>
      <dgm:spPr/>
    </dgm:pt>
    <dgm:pt modelId="{F45F4763-B73D-4703-B372-B68574093948}" type="pres">
      <dgm:prSet presAssocID="{6F5E849D-FF41-48A2-B931-4835A5336DEC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8F336242-928F-43C7-B39D-AA36FFF709BA}" type="pres">
      <dgm:prSet presAssocID="{DC6AECB2-C334-425D-B2C2-BD59BD23ACF8}" presName="spacer" presStyleCnt="0"/>
      <dgm:spPr/>
    </dgm:pt>
    <dgm:pt modelId="{99A7F6F7-5CFA-47C5-ABAE-1B0C061FE8E5}" type="pres">
      <dgm:prSet presAssocID="{DB44C075-D22D-429E-B4C3-4C9F6D04431B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ED00FA60-F6B4-46C5-82B7-AD3A0973F6D8}" type="pres">
      <dgm:prSet presAssocID="{7CE952F6-009C-4184-9387-44C2B788C1B0}" presName="spacer" presStyleCnt="0"/>
      <dgm:spPr/>
    </dgm:pt>
    <dgm:pt modelId="{1D5DB378-63E9-40AF-89F5-A5543921ABCB}" type="pres">
      <dgm:prSet presAssocID="{F2903804-4FED-4337-9F74-BAA3BA0D7ACD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D2F89FD4-507D-4DFD-AC4D-4987B9FE142C}" type="pres">
      <dgm:prSet presAssocID="{43488091-392C-454C-A618-E2E3670693F2}" presName="spacer" presStyleCnt="0"/>
      <dgm:spPr/>
    </dgm:pt>
    <dgm:pt modelId="{AB7D01DE-3BEA-4838-82F9-80EDB1416F05}" type="pres">
      <dgm:prSet presAssocID="{E1C69A3F-5B22-4B86-9D22-0CFE9F669027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5F446E1F-6445-4928-978D-356AA5D70549}" type="pres">
      <dgm:prSet presAssocID="{8A7F94C1-2C8A-4AB7-8550-8D946FD0CC52}" presName="spacer" presStyleCnt="0"/>
      <dgm:spPr/>
    </dgm:pt>
    <dgm:pt modelId="{F2FE2DF5-1864-48F3-A2A5-24DF68D545DF}" type="pres">
      <dgm:prSet presAssocID="{D0F299EC-E5E3-4C47-B193-FE3C6060EC5B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F08C1700-BB1A-423D-8310-B491F2C4DBEF}" type="presOf" srcId="{6F5E849D-FF41-48A2-B931-4835A5336DEC}" destId="{F45F4763-B73D-4703-B372-B68574093948}" srcOrd="0" destOrd="0" presId="urn:microsoft.com/office/officeart/2005/8/layout/vList2"/>
    <dgm:cxn modelId="{82C98825-331A-4B8B-ABEA-08220AA50B03}" srcId="{0BE9FBA9-5D1F-48D8-AAD4-9462954656EC}" destId="{49D7D211-EA18-473B-8FAC-8E47514A8046}" srcOrd="3" destOrd="0" parTransId="{8C8AEAA2-E8B5-4058-A975-9B1CC5F75FE5}" sibTransId="{72690425-BF75-4784-AFE1-2DF596E98E69}"/>
    <dgm:cxn modelId="{DCC5F72F-7739-4D1E-A2FA-460139FCFE24}" srcId="{0BE9FBA9-5D1F-48D8-AAD4-9462954656EC}" destId="{A04DFEFA-23E7-477B-84E8-3AC407A02532}" srcOrd="1" destOrd="0" parTransId="{73E6862E-2988-4800-B413-B9BB8334870F}" sibTransId="{535B5119-C3AF-4402-96A8-0D70615B3A2C}"/>
    <dgm:cxn modelId="{7252285C-5487-4872-ABA1-7C39567B8FF3}" type="presOf" srcId="{8D60376B-7748-44C2-B743-A6F72AED4E0A}" destId="{BFF9B763-BFF9-41EB-AAE0-32E1FD12AF1B}" srcOrd="0" destOrd="0" presId="urn:microsoft.com/office/officeart/2005/8/layout/vList2"/>
    <dgm:cxn modelId="{EA73E461-4080-4BA5-8A8A-A7334E70F0CB}" type="presOf" srcId="{DB44C075-D22D-429E-B4C3-4C9F6D04431B}" destId="{99A7F6F7-5CFA-47C5-ABAE-1B0C061FE8E5}" srcOrd="0" destOrd="0" presId="urn:microsoft.com/office/officeart/2005/8/layout/vList2"/>
    <dgm:cxn modelId="{3F6F8344-2EFA-43BA-A5FF-A4D1555EE68B}" type="presOf" srcId="{A04DFEFA-23E7-477B-84E8-3AC407A02532}" destId="{B8774F99-31C6-4263-BA5D-D501FC090AF8}" srcOrd="0" destOrd="0" presId="urn:microsoft.com/office/officeart/2005/8/layout/vList2"/>
    <dgm:cxn modelId="{8CFB8975-8BB1-4B21-B3CA-83D9DE9E2E7B}" srcId="{0BE9FBA9-5D1F-48D8-AAD4-9462954656EC}" destId="{2CFEA0D2-122A-45F2-976C-CAF9E16AEF36}" srcOrd="4" destOrd="0" parTransId="{20AC7280-A4EC-4A2B-B8CF-1A3D2BF2DC6D}" sibTransId="{ED8EFC26-A423-433A-A317-49135848EBDC}"/>
    <dgm:cxn modelId="{096BA657-F8FE-4C23-897E-E67C888729B3}" type="presOf" srcId="{D0F299EC-E5E3-4C47-B193-FE3C6060EC5B}" destId="{F2FE2DF5-1864-48F3-A2A5-24DF68D545DF}" srcOrd="0" destOrd="0" presId="urn:microsoft.com/office/officeart/2005/8/layout/vList2"/>
    <dgm:cxn modelId="{732FCC79-CF14-4766-8B59-E306C1B75A64}" srcId="{0BE9FBA9-5D1F-48D8-AAD4-9462954656EC}" destId="{D0F299EC-E5E3-4C47-B193-FE3C6060EC5B}" srcOrd="9" destOrd="0" parTransId="{F8FA1830-0412-4488-A838-42E887B10DD2}" sibTransId="{106BFD75-F4D5-4502-94C6-21860C516DBF}"/>
    <dgm:cxn modelId="{FC683D7B-5D56-485D-9E1C-326BBDF2D5B8}" type="presOf" srcId="{0BE9FBA9-5D1F-48D8-AAD4-9462954656EC}" destId="{F625B707-E3EE-4370-AE70-974D75A057DB}" srcOrd="0" destOrd="0" presId="urn:microsoft.com/office/officeart/2005/8/layout/vList2"/>
    <dgm:cxn modelId="{E2D44BA2-3026-4DB6-86C7-34D6695962A3}" type="presOf" srcId="{F68FCB1C-DFE9-476E-A0D4-359E37652267}" destId="{2BFAB9CF-9438-4824-8211-28E9A1C928A1}" srcOrd="0" destOrd="0" presId="urn:microsoft.com/office/officeart/2005/8/layout/vList2"/>
    <dgm:cxn modelId="{FD8485A6-05BB-4FCD-B923-E58E53BBABA1}" type="presOf" srcId="{49D7D211-EA18-473B-8FAC-8E47514A8046}" destId="{BCC5BEF4-3268-4427-97B7-13AE511B8B34}" srcOrd="0" destOrd="0" presId="urn:microsoft.com/office/officeart/2005/8/layout/vList2"/>
    <dgm:cxn modelId="{6E14E2A6-902A-49E5-9C82-E7E20577DEFB}" srcId="{0BE9FBA9-5D1F-48D8-AAD4-9462954656EC}" destId="{E1C69A3F-5B22-4B86-9D22-0CFE9F669027}" srcOrd="8" destOrd="0" parTransId="{A5D5ABB5-D4CA-44DF-BC19-483B4B324CAE}" sibTransId="{8A7F94C1-2C8A-4AB7-8550-8D946FD0CC52}"/>
    <dgm:cxn modelId="{6892D9B5-1A48-4BC3-9E97-ECD9445EEC1F}" type="presOf" srcId="{E1C69A3F-5B22-4B86-9D22-0CFE9F669027}" destId="{AB7D01DE-3BEA-4838-82F9-80EDB1416F05}" srcOrd="0" destOrd="0" presId="urn:microsoft.com/office/officeart/2005/8/layout/vList2"/>
    <dgm:cxn modelId="{3CA40BC7-DE85-4D30-8456-86DDA8A147D6}" srcId="{0BE9FBA9-5D1F-48D8-AAD4-9462954656EC}" destId="{DB44C075-D22D-429E-B4C3-4C9F6D04431B}" srcOrd="6" destOrd="0" parTransId="{DFF17AA4-47A9-4729-89E6-4E34DA7545C4}" sibTransId="{7CE952F6-009C-4184-9387-44C2B788C1B0}"/>
    <dgm:cxn modelId="{A373AFCA-7013-46AF-BDC4-3A3CEF5CE17C}" srcId="{0BE9FBA9-5D1F-48D8-AAD4-9462954656EC}" destId="{8D60376B-7748-44C2-B743-A6F72AED4E0A}" srcOrd="0" destOrd="0" parTransId="{76D8A073-3772-4ECD-B212-85EFEF5343E2}" sibTransId="{7594981F-D38E-423D-BDB8-68F2F616088F}"/>
    <dgm:cxn modelId="{2F7BAEE6-6BEB-4E05-B98C-9FD53CE8A90D}" srcId="{0BE9FBA9-5D1F-48D8-AAD4-9462954656EC}" destId="{F68FCB1C-DFE9-476E-A0D4-359E37652267}" srcOrd="2" destOrd="0" parTransId="{D8638756-8986-45CD-BB74-ECA88F2A2135}" sibTransId="{268B1AFF-F01C-4491-91B8-DD737D39C55B}"/>
    <dgm:cxn modelId="{36D36EF6-047E-4C6B-88CD-E2566A6D62A8}" type="presOf" srcId="{F2903804-4FED-4337-9F74-BAA3BA0D7ACD}" destId="{1D5DB378-63E9-40AF-89F5-A5543921ABCB}" srcOrd="0" destOrd="0" presId="urn:microsoft.com/office/officeart/2005/8/layout/vList2"/>
    <dgm:cxn modelId="{190410FC-283B-48B9-94A4-95B7858327CC}" srcId="{0BE9FBA9-5D1F-48D8-AAD4-9462954656EC}" destId="{6F5E849D-FF41-48A2-B931-4835A5336DEC}" srcOrd="5" destOrd="0" parTransId="{8462A3ED-298B-4065-B21F-C72931F83582}" sibTransId="{DC6AECB2-C334-425D-B2C2-BD59BD23ACF8}"/>
    <dgm:cxn modelId="{2BA020FD-055B-4196-8622-594B4DE34216}" type="presOf" srcId="{2CFEA0D2-122A-45F2-976C-CAF9E16AEF36}" destId="{56AFCA4A-34E3-4D26-8AB7-99E27D7E737F}" srcOrd="0" destOrd="0" presId="urn:microsoft.com/office/officeart/2005/8/layout/vList2"/>
    <dgm:cxn modelId="{2BBFFAFD-E8DD-47D3-8ACA-C78B6B22D6A8}" srcId="{0BE9FBA9-5D1F-48D8-AAD4-9462954656EC}" destId="{F2903804-4FED-4337-9F74-BAA3BA0D7ACD}" srcOrd="7" destOrd="0" parTransId="{219EEB48-F0DA-4500-8F98-C35C16967042}" sibTransId="{43488091-392C-454C-A618-E2E3670693F2}"/>
    <dgm:cxn modelId="{1168D391-5F60-4378-B111-A69F256CA6D9}" type="presParOf" srcId="{F625B707-E3EE-4370-AE70-974D75A057DB}" destId="{BFF9B763-BFF9-41EB-AAE0-32E1FD12AF1B}" srcOrd="0" destOrd="0" presId="urn:microsoft.com/office/officeart/2005/8/layout/vList2"/>
    <dgm:cxn modelId="{31E0DCCC-4BE4-4CA7-9383-248E8DB5194F}" type="presParOf" srcId="{F625B707-E3EE-4370-AE70-974D75A057DB}" destId="{352FD664-DD12-4FFA-A2ED-68C4951F9D2F}" srcOrd="1" destOrd="0" presId="urn:microsoft.com/office/officeart/2005/8/layout/vList2"/>
    <dgm:cxn modelId="{F37889B1-2271-442E-9C60-5170EB346FA2}" type="presParOf" srcId="{F625B707-E3EE-4370-AE70-974D75A057DB}" destId="{B8774F99-31C6-4263-BA5D-D501FC090AF8}" srcOrd="2" destOrd="0" presId="urn:microsoft.com/office/officeart/2005/8/layout/vList2"/>
    <dgm:cxn modelId="{81E4923C-4985-4854-90BA-99F45A768703}" type="presParOf" srcId="{F625B707-E3EE-4370-AE70-974D75A057DB}" destId="{4802041F-7E94-4C03-B09B-78BF5326E92D}" srcOrd="3" destOrd="0" presId="urn:microsoft.com/office/officeart/2005/8/layout/vList2"/>
    <dgm:cxn modelId="{1DE0550E-5A7C-4344-A032-447CF44E5A3F}" type="presParOf" srcId="{F625B707-E3EE-4370-AE70-974D75A057DB}" destId="{2BFAB9CF-9438-4824-8211-28E9A1C928A1}" srcOrd="4" destOrd="0" presId="urn:microsoft.com/office/officeart/2005/8/layout/vList2"/>
    <dgm:cxn modelId="{7575A459-190D-4268-B2DE-C26AFD9DC78C}" type="presParOf" srcId="{F625B707-E3EE-4370-AE70-974D75A057DB}" destId="{32918F73-B1F5-425F-BBFF-5312593A762C}" srcOrd="5" destOrd="0" presId="urn:microsoft.com/office/officeart/2005/8/layout/vList2"/>
    <dgm:cxn modelId="{1C43A290-DD92-4A11-9D3C-B9F3B2A75151}" type="presParOf" srcId="{F625B707-E3EE-4370-AE70-974D75A057DB}" destId="{BCC5BEF4-3268-4427-97B7-13AE511B8B34}" srcOrd="6" destOrd="0" presId="urn:microsoft.com/office/officeart/2005/8/layout/vList2"/>
    <dgm:cxn modelId="{90EF3250-07D5-4C07-97EC-CCEC37240B0D}" type="presParOf" srcId="{F625B707-E3EE-4370-AE70-974D75A057DB}" destId="{FE6B6FD3-0763-4948-8E84-CBF1398777CC}" srcOrd="7" destOrd="0" presId="urn:microsoft.com/office/officeart/2005/8/layout/vList2"/>
    <dgm:cxn modelId="{0B8FE441-04E4-4B76-ABA9-96653FC07030}" type="presParOf" srcId="{F625B707-E3EE-4370-AE70-974D75A057DB}" destId="{56AFCA4A-34E3-4D26-8AB7-99E27D7E737F}" srcOrd="8" destOrd="0" presId="urn:microsoft.com/office/officeart/2005/8/layout/vList2"/>
    <dgm:cxn modelId="{06CB6206-91CE-4184-AE9B-AE4503B9667C}" type="presParOf" srcId="{F625B707-E3EE-4370-AE70-974D75A057DB}" destId="{A8D997FC-9938-41F9-986C-F15AE4E82F41}" srcOrd="9" destOrd="0" presId="urn:microsoft.com/office/officeart/2005/8/layout/vList2"/>
    <dgm:cxn modelId="{4588CBA5-6F93-44A2-BDE7-198B198D833A}" type="presParOf" srcId="{F625B707-E3EE-4370-AE70-974D75A057DB}" destId="{F45F4763-B73D-4703-B372-B68574093948}" srcOrd="10" destOrd="0" presId="urn:microsoft.com/office/officeart/2005/8/layout/vList2"/>
    <dgm:cxn modelId="{AEF4DDCC-4840-4055-95AF-BC8C554F3B55}" type="presParOf" srcId="{F625B707-E3EE-4370-AE70-974D75A057DB}" destId="{8F336242-928F-43C7-B39D-AA36FFF709BA}" srcOrd="11" destOrd="0" presId="urn:microsoft.com/office/officeart/2005/8/layout/vList2"/>
    <dgm:cxn modelId="{7E84D134-D384-4438-8A61-BD3AB0F36233}" type="presParOf" srcId="{F625B707-E3EE-4370-AE70-974D75A057DB}" destId="{99A7F6F7-5CFA-47C5-ABAE-1B0C061FE8E5}" srcOrd="12" destOrd="0" presId="urn:microsoft.com/office/officeart/2005/8/layout/vList2"/>
    <dgm:cxn modelId="{266D164F-AC67-4554-AD7D-766C0C4DA6FF}" type="presParOf" srcId="{F625B707-E3EE-4370-AE70-974D75A057DB}" destId="{ED00FA60-F6B4-46C5-82B7-AD3A0973F6D8}" srcOrd="13" destOrd="0" presId="urn:microsoft.com/office/officeart/2005/8/layout/vList2"/>
    <dgm:cxn modelId="{A9675BFA-A273-427E-9B8B-020008F7FF5A}" type="presParOf" srcId="{F625B707-E3EE-4370-AE70-974D75A057DB}" destId="{1D5DB378-63E9-40AF-89F5-A5543921ABCB}" srcOrd="14" destOrd="0" presId="urn:microsoft.com/office/officeart/2005/8/layout/vList2"/>
    <dgm:cxn modelId="{8FCA234E-4892-4494-992C-4F3CBDD2688A}" type="presParOf" srcId="{F625B707-E3EE-4370-AE70-974D75A057DB}" destId="{D2F89FD4-507D-4DFD-AC4D-4987B9FE142C}" srcOrd="15" destOrd="0" presId="urn:microsoft.com/office/officeart/2005/8/layout/vList2"/>
    <dgm:cxn modelId="{339B09E0-2BB9-45CF-846B-85C3EF1261EB}" type="presParOf" srcId="{F625B707-E3EE-4370-AE70-974D75A057DB}" destId="{AB7D01DE-3BEA-4838-82F9-80EDB1416F05}" srcOrd="16" destOrd="0" presId="urn:microsoft.com/office/officeart/2005/8/layout/vList2"/>
    <dgm:cxn modelId="{C8A58D97-D54E-4BE8-95F2-80CC78601A98}" type="presParOf" srcId="{F625B707-E3EE-4370-AE70-974D75A057DB}" destId="{5F446E1F-6445-4928-978D-356AA5D70549}" srcOrd="17" destOrd="0" presId="urn:microsoft.com/office/officeart/2005/8/layout/vList2"/>
    <dgm:cxn modelId="{64075059-71C8-4079-B70C-DC9F7AD63670}" type="presParOf" srcId="{F625B707-E3EE-4370-AE70-974D75A057DB}" destId="{F2FE2DF5-1864-48F3-A2A5-24DF68D545D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A270B4-5B17-4758-A4D5-F8B1187D1472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FB3FB95-0AE6-4925-8753-E9004551BA13}">
      <dgm:prSet phldrT="[Tekst]"/>
      <dgm:spPr/>
      <dgm:t>
        <a:bodyPr/>
        <a:lstStyle/>
        <a:p>
          <a:r>
            <a:rPr lang="hr-HR" dirty="0"/>
            <a:t>PROTEINI</a:t>
          </a:r>
        </a:p>
      </dgm:t>
    </dgm:pt>
    <dgm:pt modelId="{BFEDA2EC-67D8-40AE-A07E-36F7164BF84F}" type="parTrans" cxnId="{F78B80CA-5191-43FB-B890-436BB430EAD2}">
      <dgm:prSet/>
      <dgm:spPr/>
      <dgm:t>
        <a:bodyPr/>
        <a:lstStyle/>
        <a:p>
          <a:endParaRPr lang="hr-HR"/>
        </a:p>
      </dgm:t>
    </dgm:pt>
    <dgm:pt modelId="{E86E1EDC-9009-405D-B679-063C9647243D}" type="sibTrans" cxnId="{F78B80CA-5191-43FB-B890-436BB430EAD2}">
      <dgm:prSet/>
      <dgm:spPr/>
      <dgm:t>
        <a:bodyPr/>
        <a:lstStyle/>
        <a:p>
          <a:endParaRPr lang="hr-HR"/>
        </a:p>
      </dgm:t>
    </dgm:pt>
    <dgm:pt modelId="{FF24AFE0-53A5-4A2C-8942-859080186E6C}">
      <dgm:prSet phldrT="[Tekst]" phldr="1"/>
      <dgm:spPr/>
      <dgm:t>
        <a:bodyPr/>
        <a:lstStyle/>
        <a:p>
          <a:endParaRPr lang="hr-HR" dirty="0"/>
        </a:p>
      </dgm:t>
    </dgm:pt>
    <dgm:pt modelId="{85577977-E910-4C55-B40C-015492668A36}" type="parTrans" cxnId="{FF3F7635-363D-4F3A-94F7-78DE995478D2}">
      <dgm:prSet/>
      <dgm:spPr/>
      <dgm:t>
        <a:bodyPr/>
        <a:lstStyle/>
        <a:p>
          <a:endParaRPr lang="hr-HR"/>
        </a:p>
      </dgm:t>
    </dgm:pt>
    <dgm:pt modelId="{F8AA49B8-36CE-40AC-A64E-FEB68C40E0C6}" type="sibTrans" cxnId="{FF3F7635-363D-4F3A-94F7-78DE995478D2}">
      <dgm:prSet/>
      <dgm:spPr/>
      <dgm:t>
        <a:bodyPr/>
        <a:lstStyle/>
        <a:p>
          <a:endParaRPr lang="hr-HR"/>
        </a:p>
      </dgm:t>
    </dgm:pt>
    <dgm:pt modelId="{70BEDFE2-7495-4E05-8912-7E55022715E9}">
      <dgm:prSet phldrT="[Tekst]" phldr="1"/>
      <dgm:spPr/>
      <dgm:t>
        <a:bodyPr/>
        <a:lstStyle/>
        <a:p>
          <a:endParaRPr lang="hr-HR" dirty="0"/>
        </a:p>
      </dgm:t>
    </dgm:pt>
    <dgm:pt modelId="{03A33CE0-6723-4D06-BE28-16633A028680}" type="parTrans" cxnId="{C2AD3311-D1B7-409C-A7C1-45A3B4FDBECA}">
      <dgm:prSet/>
      <dgm:spPr/>
      <dgm:t>
        <a:bodyPr/>
        <a:lstStyle/>
        <a:p>
          <a:endParaRPr lang="hr-HR"/>
        </a:p>
      </dgm:t>
    </dgm:pt>
    <dgm:pt modelId="{BC81837D-CEEB-4E20-AA02-06F809C6AFAF}" type="sibTrans" cxnId="{C2AD3311-D1B7-409C-A7C1-45A3B4FDBECA}">
      <dgm:prSet/>
      <dgm:spPr/>
      <dgm:t>
        <a:bodyPr/>
        <a:lstStyle/>
        <a:p>
          <a:endParaRPr lang="hr-HR"/>
        </a:p>
      </dgm:t>
    </dgm:pt>
    <dgm:pt modelId="{6A3061C2-B272-4290-AEBA-D0F3D621F6FA}">
      <dgm:prSet phldrT="[Tekst]"/>
      <dgm:spPr/>
      <dgm:t>
        <a:bodyPr/>
        <a:lstStyle/>
        <a:p>
          <a:r>
            <a:rPr lang="hr-HR" dirty="0"/>
            <a:t>UH</a:t>
          </a:r>
        </a:p>
      </dgm:t>
    </dgm:pt>
    <dgm:pt modelId="{EBBB4EA4-B14F-4219-9CB7-3A007721FB26}" type="parTrans" cxnId="{44587112-0D50-488E-9786-73B5ADF340AD}">
      <dgm:prSet/>
      <dgm:spPr/>
      <dgm:t>
        <a:bodyPr/>
        <a:lstStyle/>
        <a:p>
          <a:endParaRPr lang="hr-HR"/>
        </a:p>
      </dgm:t>
    </dgm:pt>
    <dgm:pt modelId="{60307DFA-9EF3-4139-AB00-701A10F7894F}" type="sibTrans" cxnId="{44587112-0D50-488E-9786-73B5ADF340AD}">
      <dgm:prSet/>
      <dgm:spPr/>
      <dgm:t>
        <a:bodyPr/>
        <a:lstStyle/>
        <a:p>
          <a:endParaRPr lang="hr-HR"/>
        </a:p>
      </dgm:t>
    </dgm:pt>
    <dgm:pt modelId="{21641572-7154-40C0-8F24-DA856C13A9F7}">
      <dgm:prSet phldrT="[Tekst]" phldr="1"/>
      <dgm:spPr/>
      <dgm:t>
        <a:bodyPr/>
        <a:lstStyle/>
        <a:p>
          <a:endParaRPr lang="hr-HR" dirty="0"/>
        </a:p>
      </dgm:t>
    </dgm:pt>
    <dgm:pt modelId="{748E0CDE-26A1-4832-8D8A-6B5421545689}" type="parTrans" cxnId="{0FE50E87-86D6-44DB-831B-1EF23FB39F4D}">
      <dgm:prSet/>
      <dgm:spPr/>
      <dgm:t>
        <a:bodyPr/>
        <a:lstStyle/>
        <a:p>
          <a:endParaRPr lang="hr-HR"/>
        </a:p>
      </dgm:t>
    </dgm:pt>
    <dgm:pt modelId="{42C6210B-F2D0-44DC-B80F-7813472C6799}" type="sibTrans" cxnId="{0FE50E87-86D6-44DB-831B-1EF23FB39F4D}">
      <dgm:prSet/>
      <dgm:spPr/>
      <dgm:t>
        <a:bodyPr/>
        <a:lstStyle/>
        <a:p>
          <a:endParaRPr lang="hr-HR"/>
        </a:p>
      </dgm:t>
    </dgm:pt>
    <dgm:pt modelId="{4AE56A8E-1372-4B77-A426-9C079B9A42B4}">
      <dgm:prSet phldrT="[Tekst]" phldr="1"/>
      <dgm:spPr/>
      <dgm:t>
        <a:bodyPr/>
        <a:lstStyle/>
        <a:p>
          <a:endParaRPr lang="hr-HR" dirty="0"/>
        </a:p>
      </dgm:t>
    </dgm:pt>
    <dgm:pt modelId="{1CECF585-B4BB-47D1-A70C-0358AFC1DE01}" type="parTrans" cxnId="{A511BAAD-D2EA-4CEE-B528-176B1A0B3E34}">
      <dgm:prSet/>
      <dgm:spPr/>
      <dgm:t>
        <a:bodyPr/>
        <a:lstStyle/>
        <a:p>
          <a:endParaRPr lang="hr-HR"/>
        </a:p>
      </dgm:t>
    </dgm:pt>
    <dgm:pt modelId="{174824C1-CCB2-469E-A58C-EF6E841ADD72}" type="sibTrans" cxnId="{A511BAAD-D2EA-4CEE-B528-176B1A0B3E34}">
      <dgm:prSet/>
      <dgm:spPr/>
      <dgm:t>
        <a:bodyPr/>
        <a:lstStyle/>
        <a:p>
          <a:endParaRPr lang="hr-HR"/>
        </a:p>
      </dgm:t>
    </dgm:pt>
    <dgm:pt modelId="{2E24DAA0-3374-4ECE-8325-A70F1D54E2C8}">
      <dgm:prSet phldrT="[Tekst]"/>
      <dgm:spPr/>
      <dgm:t>
        <a:bodyPr/>
        <a:lstStyle/>
        <a:p>
          <a:r>
            <a:rPr lang="hr-HR" dirty="0"/>
            <a:t>MASTI</a:t>
          </a:r>
        </a:p>
      </dgm:t>
    </dgm:pt>
    <dgm:pt modelId="{CFBD033F-9A0F-4A73-9E21-9606E50BCC3E}" type="parTrans" cxnId="{4BE1878D-99FD-4A5A-A369-2F15C9E73EB1}">
      <dgm:prSet/>
      <dgm:spPr/>
      <dgm:t>
        <a:bodyPr/>
        <a:lstStyle/>
        <a:p>
          <a:endParaRPr lang="hr-HR"/>
        </a:p>
      </dgm:t>
    </dgm:pt>
    <dgm:pt modelId="{DB1304D3-FAD3-4FF5-B1FE-053C26969395}" type="sibTrans" cxnId="{4BE1878D-99FD-4A5A-A369-2F15C9E73EB1}">
      <dgm:prSet/>
      <dgm:spPr/>
      <dgm:t>
        <a:bodyPr/>
        <a:lstStyle/>
        <a:p>
          <a:endParaRPr lang="hr-HR"/>
        </a:p>
      </dgm:t>
    </dgm:pt>
    <dgm:pt modelId="{C9DA35E5-8FF2-4D3E-9759-FAFC64D1207D}">
      <dgm:prSet phldrT="[Tekst]" phldr="1"/>
      <dgm:spPr/>
      <dgm:t>
        <a:bodyPr/>
        <a:lstStyle/>
        <a:p>
          <a:endParaRPr lang="hr-HR" dirty="0"/>
        </a:p>
      </dgm:t>
    </dgm:pt>
    <dgm:pt modelId="{76E9C8C6-F8A6-4F71-97B1-125326E828EF}" type="parTrans" cxnId="{60B23C1B-8E48-455C-8F67-410ABC4C0D70}">
      <dgm:prSet/>
      <dgm:spPr/>
      <dgm:t>
        <a:bodyPr/>
        <a:lstStyle/>
        <a:p>
          <a:endParaRPr lang="hr-HR"/>
        </a:p>
      </dgm:t>
    </dgm:pt>
    <dgm:pt modelId="{C086D0D5-DCAF-4E72-92F6-C6DF2F63EF8C}" type="sibTrans" cxnId="{60B23C1B-8E48-455C-8F67-410ABC4C0D70}">
      <dgm:prSet/>
      <dgm:spPr/>
      <dgm:t>
        <a:bodyPr/>
        <a:lstStyle/>
        <a:p>
          <a:endParaRPr lang="hr-HR"/>
        </a:p>
      </dgm:t>
    </dgm:pt>
    <dgm:pt modelId="{DCA8D49C-C71C-46EB-8055-E9CD8C0A688A}">
      <dgm:prSet phldrT="[Tekst]" phldr="1"/>
      <dgm:spPr/>
      <dgm:t>
        <a:bodyPr/>
        <a:lstStyle/>
        <a:p>
          <a:endParaRPr lang="hr-HR" dirty="0"/>
        </a:p>
      </dgm:t>
    </dgm:pt>
    <dgm:pt modelId="{B1FC9D10-506F-44E6-9116-793208EF388E}" type="sibTrans" cxnId="{CE00A9A2-EAEC-4A8D-B2DB-D9C6B7BB65D7}">
      <dgm:prSet/>
      <dgm:spPr/>
      <dgm:t>
        <a:bodyPr/>
        <a:lstStyle/>
        <a:p>
          <a:endParaRPr lang="hr-HR"/>
        </a:p>
      </dgm:t>
    </dgm:pt>
    <dgm:pt modelId="{B73CB80E-908D-45B0-BA16-D57F7CBEB7AB}" type="parTrans" cxnId="{CE00A9A2-EAEC-4A8D-B2DB-D9C6B7BB65D7}">
      <dgm:prSet/>
      <dgm:spPr/>
      <dgm:t>
        <a:bodyPr/>
        <a:lstStyle/>
        <a:p>
          <a:endParaRPr lang="hr-HR"/>
        </a:p>
      </dgm:t>
    </dgm:pt>
    <dgm:pt modelId="{FDE85DA9-599B-41B2-8ACC-10FD4F159189}">
      <dgm:prSet phldrT="[Tekst]"/>
      <dgm:spPr/>
      <dgm:t>
        <a:bodyPr/>
        <a:lstStyle/>
        <a:p>
          <a:r>
            <a:rPr lang="hr-HR" dirty="0"/>
            <a:t>4 kcal</a:t>
          </a:r>
        </a:p>
      </dgm:t>
    </dgm:pt>
    <dgm:pt modelId="{7B5E7F4B-6564-4726-9268-D44D2DFEC1A1}" type="parTrans" cxnId="{3A240D94-A98D-4516-9791-0DB2D33785E5}">
      <dgm:prSet/>
      <dgm:spPr/>
      <dgm:t>
        <a:bodyPr/>
        <a:lstStyle/>
        <a:p>
          <a:endParaRPr lang="hr-HR"/>
        </a:p>
      </dgm:t>
    </dgm:pt>
    <dgm:pt modelId="{AE9031AA-AA64-47B2-A6A3-E8C0ABCED731}" type="sibTrans" cxnId="{3A240D94-A98D-4516-9791-0DB2D33785E5}">
      <dgm:prSet/>
      <dgm:spPr/>
      <dgm:t>
        <a:bodyPr/>
        <a:lstStyle/>
        <a:p>
          <a:endParaRPr lang="hr-HR"/>
        </a:p>
      </dgm:t>
    </dgm:pt>
    <dgm:pt modelId="{D4E0BA7D-D80B-4EC8-AB62-EBC7BE6E2C4F}">
      <dgm:prSet phldrT="[Tekst]"/>
      <dgm:spPr/>
      <dgm:t>
        <a:bodyPr/>
        <a:lstStyle/>
        <a:p>
          <a:r>
            <a:rPr lang="hr-HR" dirty="0"/>
            <a:t>4kcal</a:t>
          </a:r>
        </a:p>
      </dgm:t>
    </dgm:pt>
    <dgm:pt modelId="{B9B8B885-0E7B-492F-9FCD-7B32425D7D14}" type="parTrans" cxnId="{04AFA985-1BF8-48AC-96D4-63A6BFE730BF}">
      <dgm:prSet/>
      <dgm:spPr/>
      <dgm:t>
        <a:bodyPr/>
        <a:lstStyle/>
        <a:p>
          <a:endParaRPr lang="hr-HR"/>
        </a:p>
      </dgm:t>
    </dgm:pt>
    <dgm:pt modelId="{CE6CF07E-6921-4A27-A161-0B286A8ACA99}" type="sibTrans" cxnId="{04AFA985-1BF8-48AC-96D4-63A6BFE730BF}">
      <dgm:prSet/>
      <dgm:spPr/>
      <dgm:t>
        <a:bodyPr/>
        <a:lstStyle/>
        <a:p>
          <a:endParaRPr lang="hr-HR"/>
        </a:p>
      </dgm:t>
    </dgm:pt>
    <dgm:pt modelId="{5EFFACAD-75B1-40DF-9667-54FB5B56219B}">
      <dgm:prSet phldrT="[Tekst]"/>
      <dgm:spPr/>
      <dgm:t>
        <a:bodyPr/>
        <a:lstStyle/>
        <a:p>
          <a:endParaRPr lang="hr-HR"/>
        </a:p>
      </dgm:t>
    </dgm:pt>
    <dgm:pt modelId="{92B048DB-BE19-4450-B785-C4855F4B71A5}" type="parTrans" cxnId="{373CEB37-D266-4CBC-8C7F-F36C34442702}">
      <dgm:prSet/>
      <dgm:spPr/>
      <dgm:t>
        <a:bodyPr/>
        <a:lstStyle/>
        <a:p>
          <a:endParaRPr lang="hr-HR"/>
        </a:p>
      </dgm:t>
    </dgm:pt>
    <dgm:pt modelId="{E08156CE-6412-4E63-9EB8-A3D0C1A307F9}" type="sibTrans" cxnId="{373CEB37-D266-4CBC-8C7F-F36C34442702}">
      <dgm:prSet/>
      <dgm:spPr/>
      <dgm:t>
        <a:bodyPr/>
        <a:lstStyle/>
        <a:p>
          <a:endParaRPr lang="hr-HR"/>
        </a:p>
      </dgm:t>
    </dgm:pt>
    <dgm:pt modelId="{7A8E583D-E3ED-4D7F-839D-A836D5A24CC8}">
      <dgm:prSet phldrT="[Tekst]"/>
      <dgm:spPr/>
      <dgm:t>
        <a:bodyPr/>
        <a:lstStyle/>
        <a:p>
          <a:r>
            <a:rPr lang="hr-HR" dirty="0"/>
            <a:t>9kcal</a:t>
          </a:r>
        </a:p>
      </dgm:t>
    </dgm:pt>
    <dgm:pt modelId="{55851128-E381-425E-BBF0-A5C89F385707}" type="parTrans" cxnId="{FB6BE3F7-5CB8-4469-96F6-AF14B4F2A770}">
      <dgm:prSet/>
      <dgm:spPr/>
      <dgm:t>
        <a:bodyPr/>
        <a:lstStyle/>
        <a:p>
          <a:endParaRPr lang="hr-HR"/>
        </a:p>
      </dgm:t>
    </dgm:pt>
    <dgm:pt modelId="{26A3B07E-E919-4540-9056-85D8FEFF2601}" type="sibTrans" cxnId="{FB6BE3F7-5CB8-4469-96F6-AF14B4F2A770}">
      <dgm:prSet/>
      <dgm:spPr/>
      <dgm:t>
        <a:bodyPr/>
        <a:lstStyle/>
        <a:p>
          <a:endParaRPr lang="hr-HR"/>
        </a:p>
      </dgm:t>
    </dgm:pt>
    <dgm:pt modelId="{E879CA02-A969-403A-A975-4D47C3F2BD47}">
      <dgm:prSet phldrT="[Tekst]"/>
      <dgm:spPr/>
      <dgm:t>
        <a:bodyPr/>
        <a:lstStyle/>
        <a:p>
          <a:endParaRPr lang="hr-HR"/>
        </a:p>
      </dgm:t>
    </dgm:pt>
    <dgm:pt modelId="{6EABC136-D08A-4FDA-8605-CFDF3DB41B8B}" type="parTrans" cxnId="{CC3F2BE0-9505-49CE-BE3A-33F19104EEF3}">
      <dgm:prSet/>
      <dgm:spPr/>
      <dgm:t>
        <a:bodyPr/>
        <a:lstStyle/>
        <a:p>
          <a:endParaRPr lang="hr-HR"/>
        </a:p>
      </dgm:t>
    </dgm:pt>
    <dgm:pt modelId="{71D2B0D2-D612-4ED5-BDB6-08CF36B33A25}" type="sibTrans" cxnId="{CC3F2BE0-9505-49CE-BE3A-33F19104EEF3}">
      <dgm:prSet/>
      <dgm:spPr/>
      <dgm:t>
        <a:bodyPr/>
        <a:lstStyle/>
        <a:p>
          <a:endParaRPr lang="hr-HR"/>
        </a:p>
      </dgm:t>
    </dgm:pt>
    <dgm:pt modelId="{38D5BD26-C97C-421E-BE5A-386DD94DEF80}">
      <dgm:prSet phldrT="[Tekst]"/>
      <dgm:spPr/>
      <dgm:t>
        <a:bodyPr/>
        <a:lstStyle/>
        <a:p>
          <a:endParaRPr lang="hr-HR" dirty="0"/>
        </a:p>
      </dgm:t>
    </dgm:pt>
    <dgm:pt modelId="{85A264EF-80F2-4125-A475-4A941581598C}" type="parTrans" cxnId="{24F9D762-57D7-4CFC-80EE-8BB6CDA04C53}">
      <dgm:prSet/>
      <dgm:spPr/>
      <dgm:t>
        <a:bodyPr/>
        <a:lstStyle/>
        <a:p>
          <a:endParaRPr lang="hr-HR"/>
        </a:p>
      </dgm:t>
    </dgm:pt>
    <dgm:pt modelId="{535D7159-F050-46AA-B6E6-52D70638CAB0}" type="sibTrans" cxnId="{24F9D762-57D7-4CFC-80EE-8BB6CDA04C53}">
      <dgm:prSet/>
      <dgm:spPr/>
      <dgm:t>
        <a:bodyPr/>
        <a:lstStyle/>
        <a:p>
          <a:endParaRPr lang="hr-HR"/>
        </a:p>
      </dgm:t>
    </dgm:pt>
    <dgm:pt modelId="{085B8A9C-A253-4C8B-8849-2933DE41F3B8}" type="pres">
      <dgm:prSet presAssocID="{04A270B4-5B17-4758-A4D5-F8B1187D1472}" presName="linearFlow" presStyleCnt="0">
        <dgm:presLayoutVars>
          <dgm:dir/>
          <dgm:animLvl val="lvl"/>
          <dgm:resizeHandles/>
        </dgm:presLayoutVars>
      </dgm:prSet>
      <dgm:spPr/>
    </dgm:pt>
    <dgm:pt modelId="{A59E6CBF-727F-4BB6-8672-753E13F3FF8A}" type="pres">
      <dgm:prSet presAssocID="{DCA8D49C-C71C-46EB-8055-E9CD8C0A688A}" presName="compositeNode" presStyleCnt="0">
        <dgm:presLayoutVars>
          <dgm:bulletEnabled val="1"/>
        </dgm:presLayoutVars>
      </dgm:prSet>
      <dgm:spPr/>
    </dgm:pt>
    <dgm:pt modelId="{70008307-AD79-45FC-92E2-6189EABCCAE8}" type="pres">
      <dgm:prSet presAssocID="{DCA8D49C-C71C-46EB-8055-E9CD8C0A688A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0AD8081-2EA3-4844-9A51-AD1C7417CC0D}" type="pres">
      <dgm:prSet presAssocID="{DCA8D49C-C71C-46EB-8055-E9CD8C0A688A}" presName="childNode" presStyleLbl="node1" presStyleIdx="0" presStyleCnt="3">
        <dgm:presLayoutVars>
          <dgm:bulletEnabled val="1"/>
        </dgm:presLayoutVars>
      </dgm:prSet>
      <dgm:spPr/>
    </dgm:pt>
    <dgm:pt modelId="{9BF1CBBC-3F98-432E-B9BD-416A0A6DC42B}" type="pres">
      <dgm:prSet presAssocID="{DCA8D49C-C71C-46EB-8055-E9CD8C0A688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0BAB013-8B20-4428-B6E6-B5565710583E}" type="pres">
      <dgm:prSet presAssocID="{B1FC9D10-506F-44E6-9116-793208EF388E}" presName="sibTrans" presStyleCnt="0"/>
      <dgm:spPr/>
    </dgm:pt>
    <dgm:pt modelId="{DF4CB0CA-297A-4B79-A8FA-387F7E53BFD4}" type="pres">
      <dgm:prSet presAssocID="{70BEDFE2-7495-4E05-8912-7E55022715E9}" presName="compositeNode" presStyleCnt="0">
        <dgm:presLayoutVars>
          <dgm:bulletEnabled val="1"/>
        </dgm:presLayoutVars>
      </dgm:prSet>
      <dgm:spPr/>
    </dgm:pt>
    <dgm:pt modelId="{4BF8247A-9FCF-4030-804E-B42416C29A89}" type="pres">
      <dgm:prSet presAssocID="{70BEDFE2-7495-4E05-8912-7E55022715E9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1F98B85-1D59-4176-8FBF-414DC44EF042}" type="pres">
      <dgm:prSet presAssocID="{70BEDFE2-7495-4E05-8912-7E55022715E9}" presName="childNode" presStyleLbl="node1" presStyleIdx="1" presStyleCnt="3">
        <dgm:presLayoutVars>
          <dgm:bulletEnabled val="1"/>
        </dgm:presLayoutVars>
      </dgm:prSet>
      <dgm:spPr/>
    </dgm:pt>
    <dgm:pt modelId="{C184E280-C46D-4691-A114-66BA0B03F285}" type="pres">
      <dgm:prSet presAssocID="{70BEDFE2-7495-4E05-8912-7E55022715E9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B449B28E-E684-45E4-A0C1-4E5BFA3DC9C4}" type="pres">
      <dgm:prSet presAssocID="{BC81837D-CEEB-4E20-AA02-06F809C6AFAF}" presName="sibTrans" presStyleCnt="0"/>
      <dgm:spPr/>
    </dgm:pt>
    <dgm:pt modelId="{131F9089-4F0D-4639-85CA-12C588F633A3}" type="pres">
      <dgm:prSet presAssocID="{4AE56A8E-1372-4B77-A426-9C079B9A42B4}" presName="compositeNode" presStyleCnt="0">
        <dgm:presLayoutVars>
          <dgm:bulletEnabled val="1"/>
        </dgm:presLayoutVars>
      </dgm:prSet>
      <dgm:spPr/>
    </dgm:pt>
    <dgm:pt modelId="{A3BB20A7-18D5-4F60-8F2F-38126BD0E951}" type="pres">
      <dgm:prSet presAssocID="{4AE56A8E-1372-4B77-A426-9C079B9A42B4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A7A599D-4575-4FE1-B7DA-AE4059714296}" type="pres">
      <dgm:prSet presAssocID="{4AE56A8E-1372-4B77-A426-9C079B9A42B4}" presName="childNode" presStyleLbl="node1" presStyleIdx="2" presStyleCnt="3">
        <dgm:presLayoutVars>
          <dgm:bulletEnabled val="1"/>
        </dgm:presLayoutVars>
      </dgm:prSet>
      <dgm:spPr/>
    </dgm:pt>
    <dgm:pt modelId="{D40C6616-FE16-4D0D-B120-5246E58F1025}" type="pres">
      <dgm:prSet presAssocID="{4AE56A8E-1372-4B77-A426-9C079B9A42B4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A7BEFF03-059F-47BC-8779-CAEDD1DDCF41}" type="presOf" srcId="{4AE56A8E-1372-4B77-A426-9C079B9A42B4}" destId="{D40C6616-FE16-4D0D-B120-5246E58F1025}" srcOrd="0" destOrd="0" presId="urn:microsoft.com/office/officeart/2005/8/layout/hList2"/>
    <dgm:cxn modelId="{D7DFD905-445E-4BCA-BE00-B73FD7A7D517}" type="presOf" srcId="{38D5BD26-C97C-421E-BE5A-386DD94DEF80}" destId="{80AD8081-2EA3-4844-9A51-AD1C7417CC0D}" srcOrd="0" destOrd="3" presId="urn:microsoft.com/office/officeart/2005/8/layout/hList2"/>
    <dgm:cxn modelId="{C2AD3311-D1B7-409C-A7C1-45A3B4FDBECA}" srcId="{04A270B4-5B17-4758-A4D5-F8B1187D1472}" destId="{70BEDFE2-7495-4E05-8912-7E55022715E9}" srcOrd="1" destOrd="0" parTransId="{03A33CE0-6723-4D06-BE28-16633A028680}" sibTransId="{BC81837D-CEEB-4E20-AA02-06F809C6AFAF}"/>
    <dgm:cxn modelId="{44587112-0D50-488E-9786-73B5ADF340AD}" srcId="{70BEDFE2-7495-4E05-8912-7E55022715E9}" destId="{6A3061C2-B272-4290-AEBA-D0F3D621F6FA}" srcOrd="0" destOrd="0" parTransId="{EBBB4EA4-B14F-4219-9CB7-3A007721FB26}" sibTransId="{60307DFA-9EF3-4139-AB00-701A10F7894F}"/>
    <dgm:cxn modelId="{60B23C1B-8E48-455C-8F67-410ABC4C0D70}" srcId="{4AE56A8E-1372-4B77-A426-9C079B9A42B4}" destId="{C9DA35E5-8FF2-4D3E-9759-FAFC64D1207D}" srcOrd="3" destOrd="0" parTransId="{76E9C8C6-F8A6-4F71-97B1-125326E828EF}" sibTransId="{C086D0D5-DCAF-4E72-92F6-C6DF2F63EF8C}"/>
    <dgm:cxn modelId="{264F8F26-13B0-4784-95A3-8344DF1A0D0D}" type="presOf" srcId="{5EFFACAD-75B1-40DF-9667-54FB5B56219B}" destId="{C1F98B85-1D59-4176-8FBF-414DC44EF042}" srcOrd="0" destOrd="1" presId="urn:microsoft.com/office/officeart/2005/8/layout/hList2"/>
    <dgm:cxn modelId="{C971012C-E114-4D48-AA82-C5AC8CABE00A}" type="presOf" srcId="{E879CA02-A969-403A-A975-4D47C3F2BD47}" destId="{7A7A599D-4575-4FE1-B7DA-AE4059714296}" srcOrd="0" destOrd="1" presId="urn:microsoft.com/office/officeart/2005/8/layout/hList2"/>
    <dgm:cxn modelId="{FF3F7635-363D-4F3A-94F7-78DE995478D2}" srcId="{DCA8D49C-C71C-46EB-8055-E9CD8C0A688A}" destId="{FF24AFE0-53A5-4A2C-8942-859080186E6C}" srcOrd="1" destOrd="0" parTransId="{85577977-E910-4C55-B40C-015492668A36}" sibTransId="{F8AA49B8-36CE-40AC-A64E-FEB68C40E0C6}"/>
    <dgm:cxn modelId="{373CEB37-D266-4CBC-8C7F-F36C34442702}" srcId="{70BEDFE2-7495-4E05-8912-7E55022715E9}" destId="{5EFFACAD-75B1-40DF-9667-54FB5B56219B}" srcOrd="1" destOrd="0" parTransId="{92B048DB-BE19-4450-B785-C4855F4B71A5}" sibTransId="{E08156CE-6412-4E63-9EB8-A3D0C1A307F9}"/>
    <dgm:cxn modelId="{88C51B40-26B4-46EB-821C-A1D249A7EA46}" type="presOf" srcId="{04A270B4-5B17-4758-A4D5-F8B1187D1472}" destId="{085B8A9C-A253-4C8B-8849-2933DE41F3B8}" srcOrd="0" destOrd="0" presId="urn:microsoft.com/office/officeart/2005/8/layout/hList2"/>
    <dgm:cxn modelId="{24F9D762-57D7-4CFC-80EE-8BB6CDA04C53}" srcId="{DCA8D49C-C71C-46EB-8055-E9CD8C0A688A}" destId="{38D5BD26-C97C-421E-BE5A-386DD94DEF80}" srcOrd="3" destOrd="0" parTransId="{85A264EF-80F2-4125-A475-4A941581598C}" sibTransId="{535D7159-F050-46AA-B6E6-52D70638CAB0}"/>
    <dgm:cxn modelId="{5246A364-9E61-4E23-A76E-3D570C419F01}" type="presOf" srcId="{D4E0BA7D-D80B-4EC8-AB62-EBC7BE6E2C4F}" destId="{C1F98B85-1D59-4176-8FBF-414DC44EF042}" srcOrd="0" destOrd="2" presId="urn:microsoft.com/office/officeart/2005/8/layout/hList2"/>
    <dgm:cxn modelId="{41433857-12E4-46EF-A8C0-8B4B179B80B1}" type="presOf" srcId="{6A3061C2-B272-4290-AEBA-D0F3D621F6FA}" destId="{C1F98B85-1D59-4176-8FBF-414DC44EF042}" srcOrd="0" destOrd="0" presId="urn:microsoft.com/office/officeart/2005/8/layout/hList2"/>
    <dgm:cxn modelId="{E9056C59-2A23-4A4A-BC65-7E38A143641D}" type="presOf" srcId="{FF24AFE0-53A5-4A2C-8942-859080186E6C}" destId="{80AD8081-2EA3-4844-9A51-AD1C7417CC0D}" srcOrd="0" destOrd="1" presId="urn:microsoft.com/office/officeart/2005/8/layout/hList2"/>
    <dgm:cxn modelId="{04AFA985-1BF8-48AC-96D4-63A6BFE730BF}" srcId="{70BEDFE2-7495-4E05-8912-7E55022715E9}" destId="{D4E0BA7D-D80B-4EC8-AB62-EBC7BE6E2C4F}" srcOrd="2" destOrd="0" parTransId="{B9B8B885-0E7B-492F-9FCD-7B32425D7D14}" sibTransId="{CE6CF07E-6921-4A27-A161-0B286A8ACA99}"/>
    <dgm:cxn modelId="{0FE50E87-86D6-44DB-831B-1EF23FB39F4D}" srcId="{70BEDFE2-7495-4E05-8912-7E55022715E9}" destId="{21641572-7154-40C0-8F24-DA856C13A9F7}" srcOrd="3" destOrd="0" parTransId="{748E0CDE-26A1-4832-8D8A-6B5421545689}" sibTransId="{42C6210B-F2D0-44DC-B80F-7813472C6799}"/>
    <dgm:cxn modelId="{1356AD88-9BCB-4FDD-8E6E-E4679F14F91D}" type="presOf" srcId="{FDE85DA9-599B-41B2-8ACC-10FD4F159189}" destId="{80AD8081-2EA3-4844-9A51-AD1C7417CC0D}" srcOrd="0" destOrd="2" presId="urn:microsoft.com/office/officeart/2005/8/layout/hList2"/>
    <dgm:cxn modelId="{4EC9088D-E2AA-4BBB-AF9E-58C4DEEE4466}" type="presOf" srcId="{5FB3FB95-0AE6-4925-8753-E9004551BA13}" destId="{80AD8081-2EA3-4844-9A51-AD1C7417CC0D}" srcOrd="0" destOrd="0" presId="urn:microsoft.com/office/officeart/2005/8/layout/hList2"/>
    <dgm:cxn modelId="{4BE1878D-99FD-4A5A-A369-2F15C9E73EB1}" srcId="{4AE56A8E-1372-4B77-A426-9C079B9A42B4}" destId="{2E24DAA0-3374-4ECE-8325-A70F1D54E2C8}" srcOrd="0" destOrd="0" parTransId="{CFBD033F-9A0F-4A73-9E21-9606E50BCC3E}" sibTransId="{DB1304D3-FAD3-4FF5-B1FE-053C26969395}"/>
    <dgm:cxn modelId="{172CCC92-7DDA-4D83-9F49-FB14EC71335C}" type="presOf" srcId="{2E24DAA0-3374-4ECE-8325-A70F1D54E2C8}" destId="{7A7A599D-4575-4FE1-B7DA-AE4059714296}" srcOrd="0" destOrd="0" presId="urn:microsoft.com/office/officeart/2005/8/layout/hList2"/>
    <dgm:cxn modelId="{3A240D94-A98D-4516-9791-0DB2D33785E5}" srcId="{DCA8D49C-C71C-46EB-8055-E9CD8C0A688A}" destId="{FDE85DA9-599B-41B2-8ACC-10FD4F159189}" srcOrd="2" destOrd="0" parTransId="{7B5E7F4B-6564-4726-9268-D44D2DFEC1A1}" sibTransId="{AE9031AA-AA64-47B2-A6A3-E8C0ABCED731}"/>
    <dgm:cxn modelId="{C49DDE9B-3E1B-4EC1-987A-0D0D97E63FE0}" type="presOf" srcId="{21641572-7154-40C0-8F24-DA856C13A9F7}" destId="{C1F98B85-1D59-4176-8FBF-414DC44EF042}" srcOrd="0" destOrd="3" presId="urn:microsoft.com/office/officeart/2005/8/layout/hList2"/>
    <dgm:cxn modelId="{CE00A9A2-EAEC-4A8D-B2DB-D9C6B7BB65D7}" srcId="{04A270B4-5B17-4758-A4D5-F8B1187D1472}" destId="{DCA8D49C-C71C-46EB-8055-E9CD8C0A688A}" srcOrd="0" destOrd="0" parTransId="{B73CB80E-908D-45B0-BA16-D57F7CBEB7AB}" sibTransId="{B1FC9D10-506F-44E6-9116-793208EF388E}"/>
    <dgm:cxn modelId="{808CD0A3-3D91-4FB5-A823-4745BAC19705}" type="presOf" srcId="{70BEDFE2-7495-4E05-8912-7E55022715E9}" destId="{C184E280-C46D-4691-A114-66BA0B03F285}" srcOrd="0" destOrd="0" presId="urn:microsoft.com/office/officeart/2005/8/layout/hList2"/>
    <dgm:cxn modelId="{A511BAAD-D2EA-4CEE-B528-176B1A0B3E34}" srcId="{04A270B4-5B17-4758-A4D5-F8B1187D1472}" destId="{4AE56A8E-1372-4B77-A426-9C079B9A42B4}" srcOrd="2" destOrd="0" parTransId="{1CECF585-B4BB-47D1-A70C-0358AFC1DE01}" sibTransId="{174824C1-CCB2-469E-A58C-EF6E841ADD72}"/>
    <dgm:cxn modelId="{57E7EBB9-2DB3-49C7-9C16-C73ACD97A506}" type="presOf" srcId="{C9DA35E5-8FF2-4D3E-9759-FAFC64D1207D}" destId="{7A7A599D-4575-4FE1-B7DA-AE4059714296}" srcOrd="0" destOrd="3" presId="urn:microsoft.com/office/officeart/2005/8/layout/hList2"/>
    <dgm:cxn modelId="{319D53BF-5C6F-488D-A60F-2486D941E357}" type="presOf" srcId="{7A8E583D-E3ED-4D7F-839D-A836D5A24CC8}" destId="{7A7A599D-4575-4FE1-B7DA-AE4059714296}" srcOrd="0" destOrd="2" presId="urn:microsoft.com/office/officeart/2005/8/layout/hList2"/>
    <dgm:cxn modelId="{F78B80CA-5191-43FB-B890-436BB430EAD2}" srcId="{DCA8D49C-C71C-46EB-8055-E9CD8C0A688A}" destId="{5FB3FB95-0AE6-4925-8753-E9004551BA13}" srcOrd="0" destOrd="0" parTransId="{BFEDA2EC-67D8-40AE-A07E-36F7164BF84F}" sibTransId="{E86E1EDC-9009-405D-B679-063C9647243D}"/>
    <dgm:cxn modelId="{194398CB-1A66-4F66-BD22-44BF50AA1499}" type="presOf" srcId="{DCA8D49C-C71C-46EB-8055-E9CD8C0A688A}" destId="{9BF1CBBC-3F98-432E-B9BD-416A0A6DC42B}" srcOrd="0" destOrd="0" presId="urn:microsoft.com/office/officeart/2005/8/layout/hList2"/>
    <dgm:cxn modelId="{CC3F2BE0-9505-49CE-BE3A-33F19104EEF3}" srcId="{4AE56A8E-1372-4B77-A426-9C079B9A42B4}" destId="{E879CA02-A969-403A-A975-4D47C3F2BD47}" srcOrd="1" destOrd="0" parTransId="{6EABC136-D08A-4FDA-8605-CFDF3DB41B8B}" sibTransId="{71D2B0D2-D612-4ED5-BDB6-08CF36B33A25}"/>
    <dgm:cxn modelId="{FB6BE3F7-5CB8-4469-96F6-AF14B4F2A770}" srcId="{4AE56A8E-1372-4B77-A426-9C079B9A42B4}" destId="{7A8E583D-E3ED-4D7F-839D-A836D5A24CC8}" srcOrd="2" destOrd="0" parTransId="{55851128-E381-425E-BBF0-A5C89F385707}" sibTransId="{26A3B07E-E919-4540-9056-85D8FEFF2601}"/>
    <dgm:cxn modelId="{74BAC284-0050-40F7-80B5-6E99C9D59AB3}" type="presParOf" srcId="{085B8A9C-A253-4C8B-8849-2933DE41F3B8}" destId="{A59E6CBF-727F-4BB6-8672-753E13F3FF8A}" srcOrd="0" destOrd="0" presId="urn:microsoft.com/office/officeart/2005/8/layout/hList2"/>
    <dgm:cxn modelId="{3AF0E41B-8A06-4A3C-8AFC-30DF45687A13}" type="presParOf" srcId="{A59E6CBF-727F-4BB6-8672-753E13F3FF8A}" destId="{70008307-AD79-45FC-92E2-6189EABCCAE8}" srcOrd="0" destOrd="0" presId="urn:microsoft.com/office/officeart/2005/8/layout/hList2"/>
    <dgm:cxn modelId="{7749C821-32BC-4300-9F14-4973D118CCF1}" type="presParOf" srcId="{A59E6CBF-727F-4BB6-8672-753E13F3FF8A}" destId="{80AD8081-2EA3-4844-9A51-AD1C7417CC0D}" srcOrd="1" destOrd="0" presId="urn:microsoft.com/office/officeart/2005/8/layout/hList2"/>
    <dgm:cxn modelId="{E5B23DCD-D71B-4CC8-8733-1899A81A9FAB}" type="presParOf" srcId="{A59E6CBF-727F-4BB6-8672-753E13F3FF8A}" destId="{9BF1CBBC-3F98-432E-B9BD-416A0A6DC42B}" srcOrd="2" destOrd="0" presId="urn:microsoft.com/office/officeart/2005/8/layout/hList2"/>
    <dgm:cxn modelId="{8290961F-6203-44F7-9344-944796A29F91}" type="presParOf" srcId="{085B8A9C-A253-4C8B-8849-2933DE41F3B8}" destId="{A0BAB013-8B20-4428-B6E6-B5565710583E}" srcOrd="1" destOrd="0" presId="urn:microsoft.com/office/officeart/2005/8/layout/hList2"/>
    <dgm:cxn modelId="{D0F4F427-2319-4CAD-ADCC-7F6A939CA933}" type="presParOf" srcId="{085B8A9C-A253-4C8B-8849-2933DE41F3B8}" destId="{DF4CB0CA-297A-4B79-A8FA-387F7E53BFD4}" srcOrd="2" destOrd="0" presId="urn:microsoft.com/office/officeart/2005/8/layout/hList2"/>
    <dgm:cxn modelId="{A2B87F88-D7F2-4C35-B15F-91EC62CD7C0F}" type="presParOf" srcId="{DF4CB0CA-297A-4B79-A8FA-387F7E53BFD4}" destId="{4BF8247A-9FCF-4030-804E-B42416C29A89}" srcOrd="0" destOrd="0" presId="urn:microsoft.com/office/officeart/2005/8/layout/hList2"/>
    <dgm:cxn modelId="{5E6E5555-E0ED-45BD-9EA7-2A3C21BD619C}" type="presParOf" srcId="{DF4CB0CA-297A-4B79-A8FA-387F7E53BFD4}" destId="{C1F98B85-1D59-4176-8FBF-414DC44EF042}" srcOrd="1" destOrd="0" presId="urn:microsoft.com/office/officeart/2005/8/layout/hList2"/>
    <dgm:cxn modelId="{7CC7DA5F-3BEC-4609-A1B3-C4E27E029F96}" type="presParOf" srcId="{DF4CB0CA-297A-4B79-A8FA-387F7E53BFD4}" destId="{C184E280-C46D-4691-A114-66BA0B03F285}" srcOrd="2" destOrd="0" presId="urn:microsoft.com/office/officeart/2005/8/layout/hList2"/>
    <dgm:cxn modelId="{AD3E7454-AD14-40AA-A5FA-36DCCB7AE582}" type="presParOf" srcId="{085B8A9C-A253-4C8B-8849-2933DE41F3B8}" destId="{B449B28E-E684-45E4-A0C1-4E5BFA3DC9C4}" srcOrd="3" destOrd="0" presId="urn:microsoft.com/office/officeart/2005/8/layout/hList2"/>
    <dgm:cxn modelId="{C9C95969-C252-4ABE-B961-F1018ABBC510}" type="presParOf" srcId="{085B8A9C-A253-4C8B-8849-2933DE41F3B8}" destId="{131F9089-4F0D-4639-85CA-12C588F633A3}" srcOrd="4" destOrd="0" presId="urn:microsoft.com/office/officeart/2005/8/layout/hList2"/>
    <dgm:cxn modelId="{9CFD8765-22B0-45CB-AD5B-9A1F44533075}" type="presParOf" srcId="{131F9089-4F0D-4639-85CA-12C588F633A3}" destId="{A3BB20A7-18D5-4F60-8F2F-38126BD0E951}" srcOrd="0" destOrd="0" presId="urn:microsoft.com/office/officeart/2005/8/layout/hList2"/>
    <dgm:cxn modelId="{122F3D45-8F97-43D7-A289-DA0B921F7CB9}" type="presParOf" srcId="{131F9089-4F0D-4639-85CA-12C588F633A3}" destId="{7A7A599D-4575-4FE1-B7DA-AE4059714296}" srcOrd="1" destOrd="0" presId="urn:microsoft.com/office/officeart/2005/8/layout/hList2"/>
    <dgm:cxn modelId="{1FD52A75-7F86-4309-87D0-F085C3FCBFEF}" type="presParOf" srcId="{131F9089-4F0D-4639-85CA-12C588F633A3}" destId="{D40C6616-FE16-4D0D-B120-5246E58F102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8467E7-9D08-4777-B5C0-4583473ECB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88EACDC7-53C4-45CF-A082-C49A97B9DFAF}">
      <dgm:prSet/>
      <dgm:spPr/>
      <dgm:t>
        <a:bodyPr/>
        <a:lstStyle/>
        <a:p>
          <a:r>
            <a:rPr lang="hr-HR" dirty="0"/>
            <a:t>Arterijska stijenka postaje stanjena i slabije elastična. </a:t>
          </a:r>
        </a:p>
      </dgm:t>
    </dgm:pt>
    <dgm:pt modelId="{2560F810-0E6A-4493-A7E9-B87AC57304D9}" type="parTrans" cxnId="{C006C3B5-A4B2-4DAB-BD1B-6EA213177274}">
      <dgm:prSet/>
      <dgm:spPr/>
      <dgm:t>
        <a:bodyPr/>
        <a:lstStyle/>
        <a:p>
          <a:endParaRPr lang="hr-HR"/>
        </a:p>
      </dgm:t>
    </dgm:pt>
    <dgm:pt modelId="{8928BCF8-A6AB-41D1-AAA4-4344AD40982D}" type="sibTrans" cxnId="{C006C3B5-A4B2-4DAB-BD1B-6EA213177274}">
      <dgm:prSet/>
      <dgm:spPr/>
      <dgm:t>
        <a:bodyPr/>
        <a:lstStyle/>
        <a:p>
          <a:endParaRPr lang="hr-HR"/>
        </a:p>
      </dgm:t>
    </dgm:pt>
    <dgm:pt modelId="{AFF6AE1A-BB60-4EA3-A801-81880B2A9541}">
      <dgm:prSet/>
      <dgm:spPr/>
      <dgm:t>
        <a:bodyPr/>
        <a:lstStyle/>
        <a:p>
          <a:r>
            <a:rPr lang="hr-HR" dirty="0"/>
            <a:t>U aterosklerozi to je konkretno uzrokovano stvaranjem zadebljanja (</a:t>
          </a:r>
          <a:r>
            <a:rPr lang="hr-HR" dirty="0" err="1"/>
            <a:t>ateroma</a:t>
          </a:r>
          <a:r>
            <a:rPr lang="hr-HR" dirty="0"/>
            <a:t>) u unutarnjim slojevima arterijske stijenke. </a:t>
          </a:r>
        </a:p>
      </dgm:t>
    </dgm:pt>
    <dgm:pt modelId="{A09C9525-BF86-4FA8-9411-10588A5DA533}" type="parTrans" cxnId="{D89EFB48-1120-4F3B-A537-837D36216BA7}">
      <dgm:prSet/>
      <dgm:spPr/>
      <dgm:t>
        <a:bodyPr/>
        <a:lstStyle/>
        <a:p>
          <a:endParaRPr lang="hr-HR"/>
        </a:p>
      </dgm:t>
    </dgm:pt>
    <dgm:pt modelId="{AA3052C6-6826-42D4-851E-C91DC46A36C0}" type="sibTrans" cxnId="{D89EFB48-1120-4F3B-A537-837D36216BA7}">
      <dgm:prSet/>
      <dgm:spPr/>
      <dgm:t>
        <a:bodyPr/>
        <a:lstStyle/>
        <a:p>
          <a:endParaRPr lang="hr-HR"/>
        </a:p>
      </dgm:t>
    </dgm:pt>
    <dgm:pt modelId="{ECB5D645-F720-4C52-B7DB-36CCE09A4F9C}" type="pres">
      <dgm:prSet presAssocID="{B88467E7-9D08-4777-B5C0-4583473ECBF4}" presName="linear" presStyleCnt="0">
        <dgm:presLayoutVars>
          <dgm:animLvl val="lvl"/>
          <dgm:resizeHandles val="exact"/>
        </dgm:presLayoutVars>
      </dgm:prSet>
      <dgm:spPr/>
    </dgm:pt>
    <dgm:pt modelId="{B73F5C64-E8F5-42A1-B9F2-A4A48ACEC086}" type="pres">
      <dgm:prSet presAssocID="{88EACDC7-53C4-45CF-A082-C49A97B9DFAF}" presName="parentText" presStyleLbl="node1" presStyleIdx="0" presStyleCnt="2" custLinFactY="-53455" custLinFactNeighborY="-100000">
        <dgm:presLayoutVars>
          <dgm:chMax val="0"/>
          <dgm:bulletEnabled val="1"/>
        </dgm:presLayoutVars>
      </dgm:prSet>
      <dgm:spPr/>
    </dgm:pt>
    <dgm:pt modelId="{115F531B-37F4-4DAB-87A1-C5BC2B997226}" type="pres">
      <dgm:prSet presAssocID="{8928BCF8-A6AB-41D1-AAA4-4344AD40982D}" presName="spacer" presStyleCnt="0"/>
      <dgm:spPr/>
    </dgm:pt>
    <dgm:pt modelId="{B1D3D1B9-7F18-443C-821A-396C0D5802C0}" type="pres">
      <dgm:prSet presAssocID="{AFF6AE1A-BB60-4EA3-A801-81880B2A9541}" presName="parentText" presStyleLbl="node1" presStyleIdx="1" presStyleCnt="2" custLinFactY="14438" custLinFactNeighborY="100000">
        <dgm:presLayoutVars>
          <dgm:chMax val="0"/>
          <dgm:bulletEnabled val="1"/>
        </dgm:presLayoutVars>
      </dgm:prSet>
      <dgm:spPr/>
    </dgm:pt>
  </dgm:ptLst>
  <dgm:cxnLst>
    <dgm:cxn modelId="{5B60C032-3E0A-4A70-8362-CE2B1E2790FE}" type="presOf" srcId="{88EACDC7-53C4-45CF-A082-C49A97B9DFAF}" destId="{B73F5C64-E8F5-42A1-B9F2-A4A48ACEC086}" srcOrd="0" destOrd="0" presId="urn:microsoft.com/office/officeart/2005/8/layout/vList2"/>
    <dgm:cxn modelId="{D89EFB48-1120-4F3B-A537-837D36216BA7}" srcId="{B88467E7-9D08-4777-B5C0-4583473ECBF4}" destId="{AFF6AE1A-BB60-4EA3-A801-81880B2A9541}" srcOrd="1" destOrd="0" parTransId="{A09C9525-BF86-4FA8-9411-10588A5DA533}" sibTransId="{AA3052C6-6826-42D4-851E-C91DC46A36C0}"/>
    <dgm:cxn modelId="{DC8F876B-D424-436F-9C93-5D8A77DFE71A}" type="presOf" srcId="{B88467E7-9D08-4777-B5C0-4583473ECBF4}" destId="{ECB5D645-F720-4C52-B7DB-36CCE09A4F9C}" srcOrd="0" destOrd="0" presId="urn:microsoft.com/office/officeart/2005/8/layout/vList2"/>
    <dgm:cxn modelId="{C006C3B5-A4B2-4DAB-BD1B-6EA213177274}" srcId="{B88467E7-9D08-4777-B5C0-4583473ECBF4}" destId="{88EACDC7-53C4-45CF-A082-C49A97B9DFAF}" srcOrd="0" destOrd="0" parTransId="{2560F810-0E6A-4493-A7E9-B87AC57304D9}" sibTransId="{8928BCF8-A6AB-41D1-AAA4-4344AD40982D}"/>
    <dgm:cxn modelId="{051AF8F5-FB12-4278-AD72-ACCD9FEA82B4}" type="presOf" srcId="{AFF6AE1A-BB60-4EA3-A801-81880B2A9541}" destId="{B1D3D1B9-7F18-443C-821A-396C0D5802C0}" srcOrd="0" destOrd="0" presId="urn:microsoft.com/office/officeart/2005/8/layout/vList2"/>
    <dgm:cxn modelId="{42C3ADA0-114F-43C4-8452-93BF3EC1030D}" type="presParOf" srcId="{ECB5D645-F720-4C52-B7DB-36CCE09A4F9C}" destId="{B73F5C64-E8F5-42A1-B9F2-A4A48ACEC086}" srcOrd="0" destOrd="0" presId="urn:microsoft.com/office/officeart/2005/8/layout/vList2"/>
    <dgm:cxn modelId="{585967DB-5A47-4AB4-B498-69E635CE0998}" type="presParOf" srcId="{ECB5D645-F720-4C52-B7DB-36CCE09A4F9C}" destId="{115F531B-37F4-4DAB-87A1-C5BC2B997226}" srcOrd="1" destOrd="0" presId="urn:microsoft.com/office/officeart/2005/8/layout/vList2"/>
    <dgm:cxn modelId="{CDBECFF4-743E-4CB4-A0CD-350D268D7690}" type="presParOf" srcId="{ECB5D645-F720-4C52-B7DB-36CCE09A4F9C}" destId="{B1D3D1B9-7F18-443C-821A-396C0D5802C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9B763-BFF9-41EB-AAE0-32E1FD12AF1B}">
      <dsp:nvSpPr>
        <dsp:cNvPr id="0" name=""/>
        <dsp:cNvSpPr/>
      </dsp:nvSpPr>
      <dsp:spPr>
        <a:xfrm>
          <a:off x="0" y="776522"/>
          <a:ext cx="6628804" cy="327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accent1"/>
              </a:solidFill>
            </a:rPr>
            <a:t>VISOKI &gt; 70                           </a:t>
          </a:r>
          <a:r>
            <a:rPr lang="hr-HR" sz="1400" kern="1200" dirty="0">
              <a:solidFill>
                <a:srgbClr val="FFFF00"/>
              </a:solidFill>
            </a:rPr>
            <a:t>SREDNJI 50-70                           </a:t>
          </a:r>
          <a:r>
            <a:rPr lang="hr-HR" sz="1400" kern="1200" dirty="0">
              <a:solidFill>
                <a:srgbClr val="00B050"/>
              </a:solidFill>
            </a:rPr>
            <a:t>NISKI &lt; 50</a:t>
          </a:r>
          <a:endParaRPr lang="en-US" sz="1400" kern="1200" dirty="0">
            <a:solidFill>
              <a:srgbClr val="00B050"/>
            </a:solidFill>
          </a:endParaRPr>
        </a:p>
      </dsp:txBody>
      <dsp:txXfrm>
        <a:off x="15992" y="792514"/>
        <a:ext cx="6596820" cy="295616"/>
      </dsp:txXfrm>
    </dsp:sp>
    <dsp:sp modelId="{B8774F99-31C6-4263-BA5D-D501FC090AF8}">
      <dsp:nvSpPr>
        <dsp:cNvPr id="0" name=""/>
        <dsp:cNvSpPr/>
      </dsp:nvSpPr>
      <dsp:spPr>
        <a:xfrm>
          <a:off x="0" y="1144442"/>
          <a:ext cx="6628804" cy="327600"/>
        </a:xfrm>
        <a:prstGeom prst="roundRect">
          <a:avLst/>
        </a:prstGeom>
        <a:gradFill rotWithShape="0">
          <a:gsLst>
            <a:gs pos="0">
              <a:schemeClr val="accent2">
                <a:hueOff val="-159287"/>
                <a:satOff val="-3838"/>
                <a:lumOff val="-2309"/>
                <a:alphaOff val="0"/>
                <a:tint val="96000"/>
                <a:lumMod val="100000"/>
              </a:schemeClr>
            </a:gs>
            <a:gs pos="78000">
              <a:schemeClr val="accent2">
                <a:hueOff val="-159287"/>
                <a:satOff val="-3838"/>
                <a:lumOff val="-230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Pivo  110                              Cikla  65                        Integralne žitarice 40-50</a:t>
          </a:r>
          <a:endParaRPr lang="en-US" sz="1400" kern="1200" dirty="0"/>
        </a:p>
      </dsp:txBody>
      <dsp:txXfrm>
        <a:off x="15992" y="1160434"/>
        <a:ext cx="6596820" cy="295616"/>
      </dsp:txXfrm>
    </dsp:sp>
    <dsp:sp modelId="{2BFAB9CF-9438-4824-8211-28E9A1C928A1}">
      <dsp:nvSpPr>
        <dsp:cNvPr id="0" name=""/>
        <dsp:cNvSpPr/>
      </dsp:nvSpPr>
      <dsp:spPr>
        <a:xfrm>
          <a:off x="0" y="1512362"/>
          <a:ext cx="6628804" cy="327600"/>
        </a:xfrm>
        <a:prstGeom prst="roundRect">
          <a:avLst/>
        </a:prstGeom>
        <a:gradFill rotWithShape="0">
          <a:gsLst>
            <a:gs pos="0">
              <a:schemeClr val="accent2">
                <a:hueOff val="-318574"/>
                <a:satOff val="-7676"/>
                <a:lumOff val="-4619"/>
                <a:alphaOff val="0"/>
                <a:tint val="96000"/>
                <a:lumMod val="100000"/>
              </a:schemeClr>
            </a:gs>
            <a:gs pos="78000">
              <a:schemeClr val="accent2">
                <a:hueOff val="-318574"/>
                <a:satOff val="-7676"/>
                <a:lumOff val="-461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Pečeni krumpir 95                 Ananas 65                     Jabuka 35           </a:t>
          </a:r>
          <a:endParaRPr lang="en-US" sz="1400" kern="1200"/>
        </a:p>
      </dsp:txBody>
      <dsp:txXfrm>
        <a:off x="15992" y="1528354"/>
        <a:ext cx="6596820" cy="295616"/>
      </dsp:txXfrm>
    </dsp:sp>
    <dsp:sp modelId="{BCC5BEF4-3268-4427-97B7-13AE511B8B34}">
      <dsp:nvSpPr>
        <dsp:cNvPr id="0" name=""/>
        <dsp:cNvSpPr/>
      </dsp:nvSpPr>
      <dsp:spPr>
        <a:xfrm>
          <a:off x="0" y="1880282"/>
          <a:ext cx="6628804" cy="327600"/>
        </a:xfrm>
        <a:prstGeom prst="roundRect">
          <a:avLst/>
        </a:prstGeom>
        <a:gradFill rotWithShape="0">
          <a:gsLst>
            <a:gs pos="0">
              <a:schemeClr val="accent2">
                <a:hueOff val="-477861"/>
                <a:satOff val="-11515"/>
                <a:lumOff val="-6928"/>
                <a:alphaOff val="0"/>
                <a:tint val="96000"/>
                <a:lumMod val="100000"/>
              </a:schemeClr>
            </a:gs>
            <a:gs pos="78000">
              <a:schemeClr val="accent2">
                <a:hueOff val="-477861"/>
                <a:satOff val="-11515"/>
                <a:lumOff val="-692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Bijeli kruh  90                      Integralni kruh 65           Jogurt 35</a:t>
          </a:r>
          <a:endParaRPr lang="en-US" sz="1400" kern="1200"/>
        </a:p>
      </dsp:txBody>
      <dsp:txXfrm>
        <a:off x="15992" y="1896274"/>
        <a:ext cx="6596820" cy="295616"/>
      </dsp:txXfrm>
    </dsp:sp>
    <dsp:sp modelId="{56AFCA4A-34E3-4D26-8AB7-99E27D7E737F}">
      <dsp:nvSpPr>
        <dsp:cNvPr id="0" name=""/>
        <dsp:cNvSpPr/>
      </dsp:nvSpPr>
      <dsp:spPr>
        <a:xfrm>
          <a:off x="0" y="2248202"/>
          <a:ext cx="6628804" cy="327600"/>
        </a:xfrm>
        <a:prstGeom prst="roundRect">
          <a:avLst/>
        </a:prstGeom>
        <a:gradFill rotWithShape="0">
          <a:gsLst>
            <a:gs pos="0">
              <a:schemeClr val="accent2">
                <a:hueOff val="-637148"/>
                <a:satOff val="-15353"/>
                <a:lumOff val="-9238"/>
                <a:alphaOff val="0"/>
                <a:tint val="96000"/>
                <a:lumMod val="100000"/>
              </a:schemeClr>
            </a:gs>
            <a:gs pos="78000">
              <a:schemeClr val="accent2">
                <a:hueOff val="-637148"/>
                <a:satOff val="-15353"/>
                <a:lumOff val="-923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Med 85                                 Grožđice 65                    Mlijeko 30</a:t>
          </a:r>
          <a:endParaRPr lang="en-US" sz="1400" kern="1200" dirty="0"/>
        </a:p>
      </dsp:txBody>
      <dsp:txXfrm>
        <a:off x="15992" y="2264194"/>
        <a:ext cx="6596820" cy="295616"/>
      </dsp:txXfrm>
    </dsp:sp>
    <dsp:sp modelId="{F45F4763-B73D-4703-B372-B68574093948}">
      <dsp:nvSpPr>
        <dsp:cNvPr id="0" name=""/>
        <dsp:cNvSpPr/>
      </dsp:nvSpPr>
      <dsp:spPr>
        <a:xfrm>
          <a:off x="0" y="2616122"/>
          <a:ext cx="6628804" cy="327600"/>
        </a:xfrm>
        <a:prstGeom prst="roundRect">
          <a:avLst/>
        </a:prstGeom>
        <a:gradFill rotWithShape="0">
          <a:gsLst>
            <a:gs pos="0">
              <a:schemeClr val="accent2">
                <a:hueOff val="-796435"/>
                <a:satOff val="-19191"/>
                <a:lumOff val="-11547"/>
                <a:alphaOff val="0"/>
                <a:tint val="96000"/>
                <a:lumMod val="100000"/>
              </a:schemeClr>
            </a:gs>
            <a:gs pos="78000">
              <a:schemeClr val="accent2">
                <a:hueOff val="-796435"/>
                <a:satOff val="-19191"/>
                <a:lumOff val="-1154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Riža 85                                 Muesli 65                       Crna čokolada 25</a:t>
          </a:r>
          <a:endParaRPr lang="en-US" sz="1400" kern="1200"/>
        </a:p>
      </dsp:txBody>
      <dsp:txXfrm>
        <a:off x="15992" y="2632114"/>
        <a:ext cx="6596820" cy="295616"/>
      </dsp:txXfrm>
    </dsp:sp>
    <dsp:sp modelId="{99A7F6F7-5CFA-47C5-ABAE-1B0C061FE8E5}">
      <dsp:nvSpPr>
        <dsp:cNvPr id="0" name=""/>
        <dsp:cNvSpPr/>
      </dsp:nvSpPr>
      <dsp:spPr>
        <a:xfrm>
          <a:off x="0" y="2984042"/>
          <a:ext cx="6628804" cy="327600"/>
        </a:xfrm>
        <a:prstGeom prst="roundRect">
          <a:avLst/>
        </a:prstGeom>
        <a:gradFill rotWithShape="0">
          <a:gsLst>
            <a:gs pos="0">
              <a:schemeClr val="accent2">
                <a:hueOff val="-955721"/>
                <a:satOff val="-23029"/>
                <a:lumOff val="-13857"/>
                <a:alphaOff val="0"/>
                <a:tint val="96000"/>
                <a:lumMod val="100000"/>
              </a:schemeClr>
            </a:gs>
            <a:gs pos="78000">
              <a:schemeClr val="accent2">
                <a:hueOff val="-955721"/>
                <a:satOff val="-23029"/>
                <a:lumOff val="-138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Tikva 75                               Gris 60                           Jagode 25</a:t>
          </a:r>
          <a:endParaRPr lang="en-US" sz="1400" kern="1200"/>
        </a:p>
      </dsp:txBody>
      <dsp:txXfrm>
        <a:off x="15992" y="3000034"/>
        <a:ext cx="6596820" cy="295616"/>
      </dsp:txXfrm>
    </dsp:sp>
    <dsp:sp modelId="{1D5DB378-63E9-40AF-89F5-A5543921ABCB}">
      <dsp:nvSpPr>
        <dsp:cNvPr id="0" name=""/>
        <dsp:cNvSpPr/>
      </dsp:nvSpPr>
      <dsp:spPr>
        <a:xfrm>
          <a:off x="0" y="3351962"/>
          <a:ext cx="6628804" cy="327600"/>
        </a:xfrm>
        <a:prstGeom prst="roundRect">
          <a:avLst/>
        </a:prstGeom>
        <a:gradFill rotWithShape="0">
          <a:gsLst>
            <a:gs pos="0">
              <a:schemeClr val="accent2">
                <a:hueOff val="-1115008"/>
                <a:satOff val="-26868"/>
                <a:lumOff val="-16166"/>
                <a:alphaOff val="0"/>
                <a:tint val="96000"/>
                <a:lumMod val="100000"/>
              </a:schemeClr>
            </a:gs>
            <a:gs pos="78000">
              <a:schemeClr val="accent2">
                <a:hueOff val="-1115008"/>
                <a:satOff val="-26868"/>
                <a:lumOff val="-1616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Lubenica 75                          Banana 60                     Ostalo povrće - 15</a:t>
          </a:r>
          <a:endParaRPr lang="en-US" sz="1400" kern="1200"/>
        </a:p>
      </dsp:txBody>
      <dsp:txXfrm>
        <a:off x="15992" y="3367954"/>
        <a:ext cx="6596820" cy="295616"/>
      </dsp:txXfrm>
    </dsp:sp>
    <dsp:sp modelId="{AB7D01DE-3BEA-4838-82F9-80EDB1416F05}">
      <dsp:nvSpPr>
        <dsp:cNvPr id="0" name=""/>
        <dsp:cNvSpPr/>
      </dsp:nvSpPr>
      <dsp:spPr>
        <a:xfrm>
          <a:off x="0" y="3719882"/>
          <a:ext cx="6628804" cy="327600"/>
        </a:xfrm>
        <a:prstGeom prst="roundRect">
          <a:avLst/>
        </a:prstGeom>
        <a:gradFill rotWithShape="0">
          <a:gsLst>
            <a:gs pos="0">
              <a:schemeClr val="accent2">
                <a:hueOff val="-1274295"/>
                <a:satOff val="-30706"/>
                <a:lumOff val="-18476"/>
                <a:alphaOff val="0"/>
                <a:tint val="96000"/>
                <a:lumMod val="100000"/>
              </a:schemeClr>
            </a:gs>
            <a:gs pos="78000">
              <a:schemeClr val="accent2">
                <a:hueOff val="-1274295"/>
                <a:satOff val="-30706"/>
                <a:lumOff val="-1847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Kuhani krumpir 70                                                      Vino  5</a:t>
          </a:r>
          <a:endParaRPr lang="en-US" sz="1400" kern="1200" dirty="0"/>
        </a:p>
      </dsp:txBody>
      <dsp:txXfrm>
        <a:off x="15992" y="3735874"/>
        <a:ext cx="6596820" cy="295616"/>
      </dsp:txXfrm>
    </dsp:sp>
    <dsp:sp modelId="{F2FE2DF5-1864-48F3-A2A5-24DF68D545DF}">
      <dsp:nvSpPr>
        <dsp:cNvPr id="0" name=""/>
        <dsp:cNvSpPr/>
      </dsp:nvSpPr>
      <dsp:spPr>
        <a:xfrm>
          <a:off x="0" y="4087802"/>
          <a:ext cx="6628804" cy="327600"/>
        </a:xfrm>
        <a:prstGeom prst="roundRect">
          <a:avLst/>
        </a:prstGeom>
        <a:gradFill rotWithShape="0">
          <a:gsLst>
            <a:gs pos="0">
              <a:schemeClr val="accent2">
                <a:hueOff val="-1433582"/>
                <a:satOff val="-34544"/>
                <a:lumOff val="-20785"/>
                <a:alphaOff val="0"/>
                <a:tint val="96000"/>
                <a:lumMod val="100000"/>
              </a:schemeClr>
            </a:gs>
            <a:gs pos="78000">
              <a:schemeClr val="accent2">
                <a:hueOff val="-1433582"/>
                <a:satOff val="-34544"/>
                <a:lumOff val="-2078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Njoki / palenta 70</a:t>
          </a:r>
          <a:endParaRPr lang="en-US" sz="1400" kern="1200" dirty="0"/>
        </a:p>
      </dsp:txBody>
      <dsp:txXfrm>
        <a:off x="15992" y="4103794"/>
        <a:ext cx="6596820" cy="295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1CBBC-3F98-432E-B9BD-416A0A6DC42B}">
      <dsp:nvSpPr>
        <dsp:cNvPr id="0" name=""/>
        <dsp:cNvSpPr/>
      </dsp:nvSpPr>
      <dsp:spPr>
        <a:xfrm rot="16200000">
          <a:off x="-1255704" y="2006795"/>
          <a:ext cx="3027520" cy="412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4229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100" kern="1200" dirty="0"/>
        </a:p>
      </dsp:txBody>
      <dsp:txXfrm>
        <a:off x="-1255704" y="2006795"/>
        <a:ext cx="3027520" cy="412984"/>
      </dsp:txXfrm>
    </dsp:sp>
    <dsp:sp modelId="{80AD8081-2EA3-4844-9A51-AD1C7417CC0D}">
      <dsp:nvSpPr>
        <dsp:cNvPr id="0" name=""/>
        <dsp:cNvSpPr/>
      </dsp:nvSpPr>
      <dsp:spPr>
        <a:xfrm>
          <a:off x="464547" y="699527"/>
          <a:ext cx="2057099" cy="3027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364229" rIns="227584" bIns="227584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500" kern="1200" dirty="0"/>
            <a:t>PROTEINI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500" kern="1200" dirty="0"/>
            <a:t>4 kcal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2500" kern="1200" dirty="0"/>
        </a:p>
      </dsp:txBody>
      <dsp:txXfrm>
        <a:off x="464547" y="699527"/>
        <a:ext cx="2057099" cy="3027520"/>
      </dsp:txXfrm>
    </dsp:sp>
    <dsp:sp modelId="{70008307-AD79-45FC-92E2-6189EABCCAE8}">
      <dsp:nvSpPr>
        <dsp:cNvPr id="0" name=""/>
        <dsp:cNvSpPr/>
      </dsp:nvSpPr>
      <dsp:spPr>
        <a:xfrm>
          <a:off x="51563" y="154388"/>
          <a:ext cx="825968" cy="8259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4E280-C46D-4691-A114-66BA0B03F285}">
      <dsp:nvSpPr>
        <dsp:cNvPr id="0" name=""/>
        <dsp:cNvSpPr/>
      </dsp:nvSpPr>
      <dsp:spPr>
        <a:xfrm rot="16200000">
          <a:off x="1755845" y="2006795"/>
          <a:ext cx="3027520" cy="412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4229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100" kern="1200" dirty="0"/>
        </a:p>
      </dsp:txBody>
      <dsp:txXfrm>
        <a:off x="1755845" y="2006795"/>
        <a:ext cx="3027520" cy="412984"/>
      </dsp:txXfrm>
    </dsp:sp>
    <dsp:sp modelId="{C1F98B85-1D59-4176-8FBF-414DC44EF042}">
      <dsp:nvSpPr>
        <dsp:cNvPr id="0" name=""/>
        <dsp:cNvSpPr/>
      </dsp:nvSpPr>
      <dsp:spPr>
        <a:xfrm>
          <a:off x="3476098" y="699527"/>
          <a:ext cx="2057099" cy="3027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364229" rIns="227584" bIns="227584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500" kern="1200" dirty="0"/>
            <a:t>UH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500" kern="1200" dirty="0"/>
            <a:t>4kcal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2500" kern="1200" dirty="0"/>
        </a:p>
      </dsp:txBody>
      <dsp:txXfrm>
        <a:off x="3476098" y="699527"/>
        <a:ext cx="2057099" cy="3027520"/>
      </dsp:txXfrm>
    </dsp:sp>
    <dsp:sp modelId="{4BF8247A-9FCF-4030-804E-B42416C29A89}">
      <dsp:nvSpPr>
        <dsp:cNvPr id="0" name=""/>
        <dsp:cNvSpPr/>
      </dsp:nvSpPr>
      <dsp:spPr>
        <a:xfrm>
          <a:off x="3063114" y="154388"/>
          <a:ext cx="825968" cy="82596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C6616-FE16-4D0D-B120-5246E58F1025}">
      <dsp:nvSpPr>
        <dsp:cNvPr id="0" name=""/>
        <dsp:cNvSpPr/>
      </dsp:nvSpPr>
      <dsp:spPr>
        <a:xfrm rot="16200000">
          <a:off x="4767396" y="2006795"/>
          <a:ext cx="3027520" cy="412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4229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100" kern="1200" dirty="0"/>
        </a:p>
      </dsp:txBody>
      <dsp:txXfrm>
        <a:off x="4767396" y="2006795"/>
        <a:ext cx="3027520" cy="412984"/>
      </dsp:txXfrm>
    </dsp:sp>
    <dsp:sp modelId="{7A7A599D-4575-4FE1-B7DA-AE4059714296}">
      <dsp:nvSpPr>
        <dsp:cNvPr id="0" name=""/>
        <dsp:cNvSpPr/>
      </dsp:nvSpPr>
      <dsp:spPr>
        <a:xfrm>
          <a:off x="6487648" y="699527"/>
          <a:ext cx="2057099" cy="3027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364229" rIns="227584" bIns="227584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500" kern="1200" dirty="0"/>
            <a:t>MASTI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500" kern="1200" dirty="0"/>
            <a:t>9kcal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2500" kern="1200" dirty="0"/>
        </a:p>
      </dsp:txBody>
      <dsp:txXfrm>
        <a:off x="6487648" y="699527"/>
        <a:ext cx="2057099" cy="3027520"/>
      </dsp:txXfrm>
    </dsp:sp>
    <dsp:sp modelId="{A3BB20A7-18D5-4F60-8F2F-38126BD0E951}">
      <dsp:nvSpPr>
        <dsp:cNvPr id="0" name=""/>
        <dsp:cNvSpPr/>
      </dsp:nvSpPr>
      <dsp:spPr>
        <a:xfrm>
          <a:off x="6074664" y="154388"/>
          <a:ext cx="825968" cy="8259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F5C64-E8F5-42A1-B9F2-A4A48ACEC086}">
      <dsp:nvSpPr>
        <dsp:cNvPr id="0" name=""/>
        <dsp:cNvSpPr/>
      </dsp:nvSpPr>
      <dsp:spPr>
        <a:xfrm>
          <a:off x="0" y="0"/>
          <a:ext cx="8596668" cy="1751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Arterijska stijenka postaje stanjena i slabije elastična. </a:t>
          </a:r>
        </a:p>
      </dsp:txBody>
      <dsp:txXfrm>
        <a:off x="85522" y="85522"/>
        <a:ext cx="8425624" cy="1580884"/>
      </dsp:txXfrm>
    </dsp:sp>
    <dsp:sp modelId="{B1D3D1B9-7F18-443C-821A-396C0D5802C0}">
      <dsp:nvSpPr>
        <dsp:cNvPr id="0" name=""/>
        <dsp:cNvSpPr/>
      </dsp:nvSpPr>
      <dsp:spPr>
        <a:xfrm>
          <a:off x="0" y="2128844"/>
          <a:ext cx="8596668" cy="1751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U aterosklerozi to je konkretno uzrokovano stvaranjem zadebljanja (</a:t>
          </a:r>
          <a:r>
            <a:rPr lang="hr-HR" sz="3300" kern="1200" dirty="0" err="1"/>
            <a:t>ateroma</a:t>
          </a:r>
          <a:r>
            <a:rPr lang="hr-HR" sz="3300" kern="1200" dirty="0"/>
            <a:t>) u unutarnjim slojevima arterijske stijenke. </a:t>
          </a:r>
        </a:p>
      </dsp:txBody>
      <dsp:txXfrm>
        <a:off x="85522" y="2214366"/>
        <a:ext cx="8425624" cy="1580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ADC4D-3920-4EC0-B372-83AA88632307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5F403-98AF-4014-85DC-98C3D14065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505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ACA-3C6C-4927-9DDD-23E7E80C0DB4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C81-87A1-4401-A447-4AC10224C5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370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ACA-3C6C-4927-9DDD-23E7E80C0DB4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C81-87A1-4401-A447-4AC10224C5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92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ACA-3C6C-4927-9DDD-23E7E80C0DB4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C81-87A1-4401-A447-4AC10224C585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731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ACA-3C6C-4927-9DDD-23E7E80C0DB4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C81-87A1-4401-A447-4AC10224C5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1441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ACA-3C6C-4927-9DDD-23E7E80C0DB4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C81-87A1-4401-A447-4AC10224C585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6656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ACA-3C6C-4927-9DDD-23E7E80C0DB4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C81-87A1-4401-A447-4AC10224C5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9049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ACA-3C6C-4927-9DDD-23E7E80C0DB4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C81-87A1-4401-A447-4AC10224C5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5013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ACA-3C6C-4927-9DDD-23E7E80C0DB4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C81-87A1-4401-A447-4AC10224C5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53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ACA-3C6C-4927-9DDD-23E7E80C0DB4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C81-87A1-4401-A447-4AC10224C5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679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ACA-3C6C-4927-9DDD-23E7E80C0DB4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C81-87A1-4401-A447-4AC10224C5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35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ACA-3C6C-4927-9DDD-23E7E80C0DB4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C81-87A1-4401-A447-4AC10224C5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121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ACA-3C6C-4927-9DDD-23E7E80C0DB4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C81-87A1-4401-A447-4AC10224C5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584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ACA-3C6C-4927-9DDD-23E7E80C0DB4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C81-87A1-4401-A447-4AC10224C5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637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ACA-3C6C-4927-9DDD-23E7E80C0DB4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C81-87A1-4401-A447-4AC10224C5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629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ACA-3C6C-4927-9DDD-23E7E80C0DB4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C81-87A1-4401-A447-4AC10224C5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355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ACA-3C6C-4927-9DDD-23E7E80C0DB4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C81-87A1-4401-A447-4AC10224C5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683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8ACA-3C6C-4927-9DDD-23E7E80C0DB4}" type="datetimeFigureOut">
              <a:rPr lang="hr-HR" smtClean="0"/>
              <a:t>3.4.2023.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F96C81-87A1-4401-A447-4AC10224C5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599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A077DED-0907-5D40-96DE-A8933217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31" y="609600"/>
            <a:ext cx="5497081" cy="22277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>
                <a:solidFill>
                  <a:srgbClr val="FFFFFF"/>
                </a:solidFill>
              </a:rPr>
              <a:t>Prehrana i utjecaj nepravilne prehrane na </a:t>
            </a:r>
            <a:br>
              <a:rPr lang="hr-HR" dirty="0">
                <a:solidFill>
                  <a:srgbClr val="FFFFFF"/>
                </a:solidFill>
              </a:rPr>
            </a:br>
            <a:r>
              <a:rPr lang="hr-HR" dirty="0">
                <a:solidFill>
                  <a:srgbClr val="FFFFFF"/>
                </a:solidFill>
              </a:rPr>
              <a:t>razvoj kardiovaskularnih bolesti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9BAF5F1-29CF-BCDE-2DFA-4A6C509E5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6" r="4965" b="-2"/>
          <a:stretch/>
        </p:blipFill>
        <p:spPr>
          <a:xfrm>
            <a:off x="757251" y="2092998"/>
            <a:ext cx="3856774" cy="2760903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90FBEC37-7F0B-2C74-2018-1B218C7FE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hr-HR" sz="15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5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5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5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5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5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5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5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1500" dirty="0">
                <a:solidFill>
                  <a:srgbClr val="FFFFFF"/>
                </a:solidFill>
              </a:rPr>
              <a:t>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1500" dirty="0">
                <a:solidFill>
                  <a:srgbClr val="FFFFFF"/>
                </a:solidFill>
              </a:rPr>
              <a:t>                                           Zoran Kokot, </a:t>
            </a:r>
            <a:r>
              <a:rPr lang="hr-HR" sz="1500" dirty="0" err="1">
                <a:solidFill>
                  <a:srgbClr val="FFFFFF"/>
                </a:solidFill>
              </a:rPr>
              <a:t>dr.med</a:t>
            </a:r>
            <a:r>
              <a:rPr lang="hr-HR" sz="15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EAFB2E0-99CD-8C19-8D38-D7300E390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861" y="3415693"/>
            <a:ext cx="2060627" cy="206062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E2B1D14-E7E6-B1CA-FCCF-7C89DF3E6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49" y="5131007"/>
            <a:ext cx="354818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5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5CBB1C-1F9F-B757-7FC8-D1B5E64B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Omega masne kiseline - omjer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7B646C-36A9-51C4-3C3C-75F6AA170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745957"/>
            <a:ext cx="4185623" cy="576262"/>
          </a:xfrm>
        </p:spPr>
        <p:txBody>
          <a:bodyPr/>
          <a:lstStyle/>
          <a:p>
            <a:r>
              <a:rPr lang="hr-HR" dirty="0"/>
              <a:t>Omega 3 MK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B5DD82B-24B9-9BB7-D86E-37F1722E9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506662"/>
            <a:ext cx="4185623" cy="4120755"/>
          </a:xfrm>
        </p:spPr>
        <p:txBody>
          <a:bodyPr/>
          <a:lstStyle/>
          <a:p>
            <a:r>
              <a:rPr lang="hr-HR" b="1" u="sng" dirty="0"/>
              <a:t>smanjenje rizika </a:t>
            </a:r>
            <a:r>
              <a:rPr lang="hr-HR" dirty="0"/>
              <a:t>od razvoja:</a:t>
            </a:r>
          </a:p>
          <a:p>
            <a:pPr marL="0" indent="0">
              <a:buNone/>
            </a:pPr>
            <a:r>
              <a:rPr lang="hr-HR" dirty="0"/>
              <a:t>kardiovaskularnih bolesti (CVD), karcinoma,                       Alzheimerove bolesti,                   autizma, ADHD,                      psihičkih bolesti -shizofrenije, bipolarnog poremećaja depresije, osteoporoze.</a:t>
            </a:r>
          </a:p>
          <a:p>
            <a:pPr marL="0" indent="0">
              <a:buNone/>
            </a:pPr>
            <a:r>
              <a:rPr lang="hr-HR" dirty="0"/>
              <a:t>Najznačajniji izvor su </a:t>
            </a:r>
            <a:r>
              <a:rPr lang="hr-HR" b="1" dirty="0"/>
              <a:t>plava riba (srdele, losos, haringe, skuše),   riblja ulja i ulje sjemenki lana,    </a:t>
            </a:r>
            <a:r>
              <a:rPr lang="hr-HR" b="1" u="sng" dirty="0"/>
              <a:t>plod oraha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2273BE0-D5D9-F20E-C0B5-17FB51BC4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98933" y="1745957"/>
            <a:ext cx="4185618" cy="576262"/>
          </a:xfrm>
        </p:spPr>
        <p:txBody>
          <a:bodyPr/>
          <a:lstStyle/>
          <a:p>
            <a:r>
              <a:rPr lang="hr-HR" dirty="0"/>
              <a:t>Omega 6MK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6B93586-46E3-DF5E-419E-010259DBF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98934" y="2506662"/>
            <a:ext cx="4185617" cy="3304117"/>
          </a:xfrm>
        </p:spPr>
        <p:txBody>
          <a:bodyPr/>
          <a:lstStyle/>
          <a:p>
            <a:r>
              <a:rPr lang="hr-HR" b="1" u="sng" dirty="0"/>
              <a:t>Dominacija</a:t>
            </a:r>
            <a:r>
              <a:rPr lang="hr-HR" dirty="0"/>
              <a:t> omega 6 može pospješiti pojavu:</a:t>
            </a:r>
          </a:p>
          <a:p>
            <a:pPr marL="0" indent="0">
              <a:buNone/>
            </a:pPr>
            <a:r>
              <a:rPr lang="hr-HR" dirty="0"/>
              <a:t>kroničnih upala, </a:t>
            </a:r>
          </a:p>
          <a:p>
            <a:pPr marL="0" indent="0">
              <a:buNone/>
            </a:pPr>
            <a:r>
              <a:rPr lang="hr-HR" dirty="0"/>
              <a:t>razvoj zloćudnih tumora, </a:t>
            </a:r>
          </a:p>
          <a:p>
            <a:pPr marL="0" indent="0">
              <a:buNone/>
            </a:pPr>
            <a:r>
              <a:rPr lang="hr-HR" dirty="0"/>
              <a:t>bolesti srca, </a:t>
            </a:r>
          </a:p>
          <a:p>
            <a:pPr marL="0" indent="0">
              <a:buNone/>
            </a:pPr>
            <a:r>
              <a:rPr lang="hr-HR" dirty="0"/>
              <a:t>pojavu autoimunih oboljenja.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Izvor – </a:t>
            </a:r>
            <a:r>
              <a:rPr lang="hr-HR" b="1" dirty="0"/>
              <a:t>biljna ulja</a:t>
            </a:r>
          </a:p>
        </p:txBody>
      </p:sp>
    </p:spTree>
    <p:extLst>
      <p:ext uri="{BB962C8B-B14F-4D97-AF65-F5344CB8AC3E}">
        <p14:creationId xmlns:p14="http://schemas.microsoft.com/office/powerpoint/2010/main" val="1231556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04DF03-B7A5-946A-B101-133E81B2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Utjecaj omega 3 masnih kiselina na </a:t>
            </a:r>
            <a:br>
              <a:rPr lang="hr-HR" dirty="0"/>
            </a:br>
            <a:r>
              <a:rPr lang="hr-HR" dirty="0"/>
              <a:t>kardiovaskularni sustav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22BE40-27AE-933D-F8B1-46C977C05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sz="2400" dirty="0"/>
              <a:t>sprječavaju pojavu aritmija jer omega-3 masne kiseline imaju sposobnost električke stabilizacije srca</a:t>
            </a:r>
          </a:p>
          <a:p>
            <a:r>
              <a:rPr lang="hr-HR" sz="2400" dirty="0"/>
              <a:t>povećavaju očekivano preživljavanje kod ljudi koji su imali infarkt jer imaju </a:t>
            </a:r>
            <a:r>
              <a:rPr lang="hr-HR" sz="2400" dirty="0" err="1"/>
              <a:t>antitrombičan</a:t>
            </a:r>
            <a:r>
              <a:rPr lang="hr-HR" sz="2400" dirty="0"/>
              <a:t>, </a:t>
            </a:r>
            <a:r>
              <a:rPr lang="hr-HR" sz="2400" dirty="0" err="1"/>
              <a:t>antiupalni</a:t>
            </a:r>
            <a:r>
              <a:rPr lang="hr-HR" sz="2400" dirty="0"/>
              <a:t> i vazodilatatorski efekt</a:t>
            </a:r>
          </a:p>
          <a:p>
            <a:r>
              <a:rPr lang="hr-HR" sz="2400" dirty="0"/>
              <a:t>smanjuju krvni tlak i </a:t>
            </a:r>
            <a:r>
              <a:rPr lang="hr-HR" sz="2400" dirty="0" err="1"/>
              <a:t>trigliceridemiju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65746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3AE30570-B659-343B-2070-F64B97CB916C}"/>
              </a:ext>
            </a:extLst>
          </p:cNvPr>
          <p:cNvSpPr txBox="1"/>
          <p:nvPr/>
        </p:nvSpPr>
        <p:spPr>
          <a:xfrm>
            <a:off x="879894" y="806006"/>
            <a:ext cx="828135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dirty="0"/>
              <a:t>Preporuka </a:t>
            </a:r>
          </a:p>
          <a:p>
            <a:endParaRPr lang="hr-HR" sz="4000" dirty="0"/>
          </a:p>
          <a:p>
            <a:endParaRPr lang="hr-HR" sz="4000" dirty="0"/>
          </a:p>
          <a:p>
            <a:r>
              <a:rPr lang="hr-HR" sz="4000" dirty="0"/>
              <a:t>1 g </a:t>
            </a:r>
            <a:r>
              <a:rPr lang="el-GR" sz="4000" dirty="0"/>
              <a:t>Ω-3 (</a:t>
            </a:r>
            <a:r>
              <a:rPr lang="hr-HR" sz="4000" dirty="0"/>
              <a:t>EPA + DHA)</a:t>
            </a:r>
          </a:p>
          <a:p>
            <a:endParaRPr lang="hr-HR" sz="4000" dirty="0"/>
          </a:p>
          <a:p>
            <a:r>
              <a:rPr lang="hr-HR" sz="4000" dirty="0"/>
              <a:t>na dan u bilo koje doba, iz ribe, ribljeg ulja ili kapsula, uz obrok ili natašte.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EE9A15E-9993-8CF2-1916-311C925A2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004" y="0"/>
            <a:ext cx="2133600" cy="21336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9DC29A5-90A6-B486-ED7C-09B2B58BA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841" y="491006"/>
            <a:ext cx="3212870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3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D89D3-B764-E412-664C-FB73FBF1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TRANSMASNE KISELINE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BBD554-734A-213F-8AFD-3610248F5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One se proizvode na umjetan način kako bi više nalikovale zasićenim masnoćama, te kako bi zadržale čvrstoću na sobnoj temperaturi.</a:t>
            </a:r>
          </a:p>
          <a:p>
            <a:r>
              <a:rPr lang="hr-HR" dirty="0"/>
              <a:t>Proizvodi koji sadrže trans masnoće mogu puno duže stajati na policama prodavaonice bez da se pokvare, tako da osobe koje ih drže na svojim policama mogu puno uštedjeti.</a:t>
            </a:r>
          </a:p>
          <a:p>
            <a:r>
              <a:rPr lang="hr-HR" dirty="0"/>
              <a:t>Trans-masne kiseline pronađene su u velikoj količini u </a:t>
            </a:r>
          </a:p>
          <a:p>
            <a:pPr marL="0" indent="0">
              <a:buNone/>
            </a:pPr>
            <a:r>
              <a:rPr lang="hr-HR" dirty="0"/>
              <a:t>     </a:t>
            </a:r>
            <a:r>
              <a:rPr lang="hr-HR" b="1" u="sng" dirty="0"/>
              <a:t>pomfritu, čipsu, prženoj hrani, vaflima, imitacijama sira i margarinima</a:t>
            </a:r>
            <a:endParaRPr lang="hr-HR" b="1" dirty="0"/>
          </a:p>
          <a:p>
            <a:pPr marL="0" indent="0">
              <a:buNone/>
            </a:pPr>
            <a:endParaRPr lang="hr-HR" b="1" dirty="0"/>
          </a:p>
          <a:p>
            <a:r>
              <a:rPr lang="hr-HR" dirty="0"/>
              <a:t>Povećavaju LDL kolesterol te istovremeno smanjuju HDL kolesterol, što znači da povećavaju rizik od nastanka kardiovaskularnih bolesti 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0B52413-AB8F-E58B-4680-C5726257E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986" y="419819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2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A96466-377A-D191-8690-4C7962C8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Najbolja ulja za kuhanje/prženje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3553F4-5901-20C7-2870-3428016FA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u="sng" dirty="0"/>
              <a:t>Ekstra djevičansko maslinovo ulje</a:t>
            </a:r>
          </a:p>
          <a:p>
            <a:pPr marL="0" indent="0">
              <a:buNone/>
            </a:pPr>
            <a:r>
              <a:rPr lang="hr-HR" dirty="0"/>
              <a:t>Smatra se izuzetno zdravim uljem, koje je odlično i za kuhanje, i za pirjanje, i za i pečenje.</a:t>
            </a:r>
          </a:p>
          <a:p>
            <a:pPr marL="0" indent="0">
              <a:buNone/>
            </a:pPr>
            <a:r>
              <a:rPr lang="hr-HR" dirty="0"/>
              <a:t>Maslinovo ulje obiluje antioksidansima te nezasićenim masnoćama koje su zdrave za srce.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Njegova je točka dimljenja </a:t>
            </a:r>
            <a:r>
              <a:rPr lang="hr-HR" b="1" dirty="0"/>
              <a:t>207</a:t>
            </a:r>
            <a:r>
              <a:rPr lang="hr-HR" dirty="0"/>
              <a:t> Celzijevih stupnjeva. </a:t>
            </a:r>
          </a:p>
          <a:p>
            <a:r>
              <a:rPr lang="hr-HR" dirty="0"/>
              <a:t>Kako ga koristiti: na njemu možete pržiti, kuhati i pirjati</a:t>
            </a:r>
          </a:p>
          <a:p>
            <a:r>
              <a:rPr lang="hr-HR" dirty="0"/>
              <a:t>Jako je ukusno i zdravo ako njime i samo polijete kuhano ili </a:t>
            </a:r>
            <a:r>
              <a:rPr lang="hr-HR" dirty="0" err="1"/>
              <a:t>grilano</a:t>
            </a:r>
            <a:r>
              <a:rPr lang="hr-HR" dirty="0"/>
              <a:t> povrće, salate i jela od žitarica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504F797-9F8E-B496-E02A-BD4B93D45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077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2015F3-E2E1-AECE-538E-CA6B4D17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7F8923-5BA2-992F-32BF-B416B708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69812"/>
            <a:ext cx="8596668" cy="6189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000" b="1" u="sng" dirty="0" err="1"/>
              <a:t>Ghee</a:t>
            </a:r>
            <a:r>
              <a:rPr lang="hr-HR" sz="3000" b="1" u="sng" dirty="0"/>
              <a:t> (pročišćeni maslac)</a:t>
            </a:r>
            <a:endParaRPr lang="hr-HR" b="1" dirty="0"/>
          </a:p>
          <a:p>
            <a:r>
              <a:rPr lang="hr-HR" dirty="0"/>
              <a:t>Pročišćeni maslac ili </a:t>
            </a:r>
            <a:r>
              <a:rPr lang="hr-HR" dirty="0" err="1"/>
              <a:t>ghee</a:t>
            </a:r>
            <a:r>
              <a:rPr lang="hr-HR" dirty="0"/>
              <a:t> puno je zdraviji od običnog maslaca jer ne sadrži laktozu i mliječni protein kazein</a:t>
            </a:r>
          </a:p>
          <a:p>
            <a:r>
              <a:rPr lang="hr-HR" dirty="0" err="1"/>
              <a:t>Ghee</a:t>
            </a:r>
            <a:r>
              <a:rPr lang="hr-HR" dirty="0"/>
              <a:t> sadrži nezasićene i zasićene masne kiseline </a:t>
            </a:r>
          </a:p>
          <a:p>
            <a:r>
              <a:rPr lang="hr-HR" dirty="0"/>
              <a:t>Ima visoku točku dimljenja (251 Celzijev stupanj), stoga je izvrstan izbor za kuhanje, pečenje i prženje</a:t>
            </a:r>
          </a:p>
          <a:p>
            <a:r>
              <a:rPr lang="hr-HR" dirty="0"/>
              <a:t>Osim što potiče probavu, </a:t>
            </a:r>
            <a:r>
              <a:rPr lang="hr-HR" dirty="0" err="1"/>
              <a:t>ghee</a:t>
            </a:r>
            <a:r>
              <a:rPr lang="hr-HR" dirty="0"/>
              <a:t> pridonosi boljem radu mozga, poboljšava memoriju, pridonosi mršavljenju te snaži kosti. U </a:t>
            </a:r>
            <a:r>
              <a:rPr lang="hr-HR" dirty="0" err="1"/>
              <a:t>ayurvedi</a:t>
            </a:r>
            <a:r>
              <a:rPr lang="hr-HR" dirty="0"/>
              <a:t> se smatra ljekovitim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sz="2800" b="1" u="sng" dirty="0"/>
              <a:t>Kokosovo ulje</a:t>
            </a:r>
          </a:p>
          <a:p>
            <a:r>
              <a:rPr lang="hr-HR" dirty="0"/>
              <a:t>Kokosovo ulje smanjuje apetit i snaži moždane funkcije</a:t>
            </a:r>
          </a:p>
          <a:p>
            <a:r>
              <a:rPr lang="hr-HR" dirty="0"/>
              <a:t>Njegova je točka dimljenja 176 Celzijevih stupnjeva</a:t>
            </a:r>
          </a:p>
          <a:p>
            <a:r>
              <a:rPr lang="hr-HR" dirty="0"/>
              <a:t>Kako ga koristiti: Na njemu možete pržiti i pirjati hranu</a:t>
            </a:r>
          </a:p>
        </p:txBody>
      </p:sp>
    </p:spTree>
    <p:extLst>
      <p:ext uri="{BB962C8B-B14F-4D97-AF65-F5344CB8AC3E}">
        <p14:creationId xmlns:p14="http://schemas.microsoft.com/office/powerpoint/2010/main" val="1534245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0AD112-D677-59A9-0A76-7A8C7086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471577"/>
            <a:ext cx="8596668" cy="3403600"/>
          </a:xfrm>
        </p:spPr>
        <p:txBody>
          <a:bodyPr>
            <a:noAutofit/>
          </a:bodyPr>
          <a:lstStyle/>
          <a:p>
            <a:r>
              <a:rPr lang="hr-HR" sz="2800" b="1" u="sng" dirty="0">
                <a:solidFill>
                  <a:schemeClr val="tx1"/>
                </a:solidFill>
              </a:rPr>
              <a:t>Sezamovo ulje</a:t>
            </a:r>
            <a:br>
              <a:rPr lang="hr-HR" sz="2000" dirty="0">
                <a:solidFill>
                  <a:schemeClr val="tx1"/>
                </a:solidFill>
              </a:rPr>
            </a:b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Ovo ulje bogata okusa obiluje i </a:t>
            </a:r>
            <a:r>
              <a:rPr lang="hr-HR" sz="2000" dirty="0" err="1">
                <a:solidFill>
                  <a:schemeClr val="tx1"/>
                </a:solidFill>
              </a:rPr>
              <a:t>mononezasićenim</a:t>
            </a:r>
            <a:r>
              <a:rPr lang="hr-HR" sz="2000" dirty="0">
                <a:solidFill>
                  <a:schemeClr val="tx1"/>
                </a:solidFill>
              </a:rPr>
              <a:t> i </a:t>
            </a:r>
            <a:r>
              <a:rPr lang="hr-HR" sz="2000" dirty="0" err="1">
                <a:solidFill>
                  <a:schemeClr val="tx1"/>
                </a:solidFill>
              </a:rPr>
              <a:t>polinezasićenim</a:t>
            </a:r>
            <a:r>
              <a:rPr lang="hr-HR" sz="2000" dirty="0">
                <a:solidFill>
                  <a:schemeClr val="tx1"/>
                </a:solidFill>
              </a:rPr>
              <a:t> masnim kiselinama. Točka dimljenja mu je 210 Celzijevih stupnjeva.</a:t>
            </a:r>
            <a:br>
              <a:rPr lang="hr-HR" sz="2000" dirty="0">
                <a:solidFill>
                  <a:schemeClr val="tx1"/>
                </a:solidFill>
              </a:rPr>
            </a:b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Najčešće se koristi u kuhinjama Dalekog istoka. Za prženje koristite svijetlo, a za pripremu umaka i </a:t>
            </a:r>
            <a:r>
              <a:rPr lang="hr-HR" sz="2000" dirty="0" err="1">
                <a:solidFill>
                  <a:schemeClr val="tx1"/>
                </a:solidFill>
              </a:rPr>
              <a:t>dresinga</a:t>
            </a:r>
            <a:r>
              <a:rPr lang="hr-HR" sz="2000" dirty="0">
                <a:solidFill>
                  <a:schemeClr val="tx1"/>
                </a:solidFill>
              </a:rPr>
              <a:t> tamno sezamovo ulje.</a:t>
            </a:r>
            <a:br>
              <a:rPr lang="hr-HR" sz="2000" dirty="0">
                <a:solidFill>
                  <a:schemeClr val="tx1"/>
                </a:solidFill>
              </a:rPr>
            </a:b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Kako ga koristiti: na sezamovu ulju možete pirjati i pržiti, a najbolje ga je koristiti kod finiširanja jela, primjerice njime možete politi jela od riže ili tjestenine.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263E0BC-51F6-4AF5-29BC-0ED04B1BB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297871"/>
            <a:ext cx="8596668" cy="2387601"/>
          </a:xfrm>
        </p:spPr>
        <p:txBody>
          <a:bodyPr>
            <a:normAutofit fontScale="85000" lnSpcReduction="20000"/>
          </a:bodyPr>
          <a:lstStyle/>
          <a:p>
            <a:endParaRPr lang="hr-HR" dirty="0"/>
          </a:p>
          <a:p>
            <a:r>
              <a:rPr lang="hr-HR" sz="3300" dirty="0"/>
              <a:t>Ulja koja nisu pogodna za prženje i pečenje</a:t>
            </a:r>
          </a:p>
          <a:p>
            <a:endParaRPr lang="hr-HR" dirty="0"/>
          </a:p>
          <a:p>
            <a:r>
              <a:rPr lang="hr-HR" sz="2600" dirty="0"/>
              <a:t>Izbjegavajte </a:t>
            </a:r>
            <a:r>
              <a:rPr lang="hr-HR" sz="2600" b="1" dirty="0"/>
              <a:t>ulje kukuruza, uljane repice, sojino i ostala industrijska biljna ulja.</a:t>
            </a:r>
            <a:endParaRPr lang="hr-HR" b="1" dirty="0"/>
          </a:p>
          <a:p>
            <a:r>
              <a:rPr lang="hr-HR" dirty="0"/>
              <a:t>Ona su intenzivno procesirana i sadrže štetne </a:t>
            </a:r>
            <a:r>
              <a:rPr lang="hr-HR" dirty="0" err="1"/>
              <a:t>transmasti</a:t>
            </a:r>
            <a:r>
              <a:rPr lang="hr-HR" dirty="0"/>
              <a:t>, koje pridonose upalnim stanjima u organizmu i kroničnim oboljenjima.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0763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0BF6E6-90D5-18F2-441A-D8E62C57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Ostali nutrijenti…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2B5ED4-D418-2EBA-A71B-401370D9D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VITAMINI </a:t>
            </a:r>
            <a:r>
              <a:rPr lang="hr-HR" dirty="0"/>
              <a:t>– D, E, K, A (topivi u mastima), B vitamini, C vitamin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dirty="0"/>
              <a:t>MINERALI</a:t>
            </a:r>
            <a:r>
              <a:rPr lang="hr-HR" dirty="0"/>
              <a:t> – Kalij, Magnezij, Kalcij, Željezo</a:t>
            </a:r>
          </a:p>
          <a:p>
            <a:pPr marL="0" indent="0">
              <a:buNone/>
            </a:pPr>
            <a:r>
              <a:rPr lang="hr-HR" dirty="0"/>
              <a:t>                    - NaCl (sol) – preporučeni dnevni unos do 5g</a:t>
            </a:r>
          </a:p>
          <a:p>
            <a:endParaRPr lang="hr-HR" dirty="0"/>
          </a:p>
          <a:p>
            <a:r>
              <a:rPr lang="hr-HR" b="1" dirty="0"/>
              <a:t>VODA  - 30ml/kg TT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DEB0B13-84C0-9E0F-0C83-8AF004026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333" y="4610100"/>
            <a:ext cx="280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8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6F6291-B985-50E0-ACE8-D04EF0DA0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Energetska vrijednost</a:t>
            </a: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81CF14A0-3F16-DE60-570A-BD03E9AB8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359322"/>
              </p:ext>
            </p:extLst>
          </p:nvPr>
        </p:nvGraphicFramePr>
        <p:xfrm>
          <a:off x="677334" y="1488281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8272A0AC-07C7-A9B1-8362-8DB86075ED24}"/>
              </a:ext>
            </a:extLst>
          </p:cNvPr>
          <p:cNvSpPr txBox="1"/>
          <p:nvPr/>
        </p:nvSpPr>
        <p:spPr>
          <a:xfrm>
            <a:off x="1040172" y="5627957"/>
            <a:ext cx="6832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BAZALNI METABOLIZAM ( BMR)</a:t>
            </a:r>
          </a:p>
          <a:p>
            <a:r>
              <a:rPr lang="hr-HR" dirty="0"/>
              <a:t>Muški 1800kcal     Žene 1200kcal</a:t>
            </a:r>
          </a:p>
          <a:p>
            <a:r>
              <a:rPr lang="hr-HR" dirty="0"/>
              <a:t>Umjerena aktivnost BMR x1.5  (M 2700, Ž 1800)</a:t>
            </a:r>
          </a:p>
        </p:txBody>
      </p:sp>
    </p:spTree>
    <p:extLst>
      <p:ext uri="{BB962C8B-B14F-4D97-AF65-F5344CB8AC3E}">
        <p14:creationId xmlns:p14="http://schemas.microsoft.com/office/powerpoint/2010/main" val="4143167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ED7271-C87F-B502-16C6-9880549C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509" y="294968"/>
            <a:ext cx="3183556" cy="1320800"/>
          </a:xfrm>
        </p:spPr>
        <p:txBody>
          <a:bodyPr anchor="ctr">
            <a:normAutofit/>
          </a:bodyPr>
          <a:lstStyle/>
          <a:p>
            <a:r>
              <a:rPr lang="hr-HR" dirty="0"/>
              <a:t>Piramida prehrane</a:t>
            </a:r>
          </a:p>
        </p:txBody>
      </p:sp>
      <p:pic>
        <p:nvPicPr>
          <p:cNvPr id="7" name="Rezervirano mjesto sadržaja 6" descr="Slika na kojoj se prikazuje tekst, hrana, grickalica&#10;&#10;Opis je automatski generiran">
            <a:extLst>
              <a:ext uri="{FF2B5EF4-FFF2-40B4-BE49-F238E27FC236}">
                <a16:creationId xmlns:a16="http://schemas.microsoft.com/office/drawing/2014/main" id="{A080E2BC-EAF1-D2ED-4E3A-DFA326B94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00" y="2514626"/>
            <a:ext cx="3715954" cy="2206498"/>
          </a:xfr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16994F9-9439-83E6-88B2-A1B528E4C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9" y="1762345"/>
            <a:ext cx="5062993" cy="42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1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E95582-681B-E578-BE59-E23CDD88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2800" dirty="0"/>
              <a:t>„Neka tvoja hrana bude tvoj lijek, </a:t>
            </a:r>
            <a:br>
              <a:rPr lang="hr-HR" sz="2800" dirty="0"/>
            </a:br>
            <a:r>
              <a:rPr lang="hr-HR" sz="2800" dirty="0"/>
              <a:t>a tvoj lijek neka bude tvoja hrana”</a:t>
            </a:r>
            <a:br>
              <a:rPr lang="hr-HR" sz="2800" dirty="0"/>
            </a:br>
            <a:r>
              <a:rPr lang="hr-HR" sz="2800" dirty="0"/>
              <a:t>                                                       Hipokrat 400g. pr. </a:t>
            </a:r>
            <a:r>
              <a:rPr lang="hr-HR" sz="2800" dirty="0" err="1"/>
              <a:t>n.e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0081F7-FABA-3D1F-054A-626C67B42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6" y="2160589"/>
            <a:ext cx="4222445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hr-HR" dirty="0"/>
          </a:p>
          <a:p>
            <a:pPr marL="0" indent="0">
              <a:lnSpc>
                <a:spcPct val="90000"/>
              </a:lnSpc>
              <a:buNone/>
            </a:pPr>
            <a:endParaRPr lang="hr-HR" dirty="0"/>
          </a:p>
          <a:p>
            <a:pPr marL="0" indent="0">
              <a:lnSpc>
                <a:spcPct val="90000"/>
              </a:lnSpc>
              <a:buNone/>
            </a:pPr>
            <a:r>
              <a:rPr lang="hr-HR" b="1" dirty="0"/>
              <a:t>„Bez pravilne prehrane, lijek je beskoristan. Sa pravilnom prehranom, lijek je nepotreban”.</a:t>
            </a:r>
          </a:p>
          <a:p>
            <a:pPr marL="0" indent="0">
              <a:lnSpc>
                <a:spcPct val="90000"/>
              </a:lnSpc>
              <a:buNone/>
            </a:pPr>
            <a:endParaRPr lang="hr-HR" b="1" dirty="0"/>
          </a:p>
          <a:p>
            <a:pPr marL="0" indent="0">
              <a:lnSpc>
                <a:spcPct val="90000"/>
              </a:lnSpc>
              <a:buNone/>
            </a:pPr>
            <a:endParaRPr lang="hr-HR" b="1" dirty="0"/>
          </a:p>
          <a:p>
            <a:pPr>
              <a:lnSpc>
                <a:spcPct val="90000"/>
              </a:lnSpc>
            </a:pPr>
            <a:r>
              <a:rPr lang="hr-HR" dirty="0"/>
              <a:t>Danas se ogromni troškovi u zdravstvu mogu smanjiti edukacijom i povećanjem svijesti važnosti pravilne prehrane na zdravlje pojedinca</a:t>
            </a:r>
          </a:p>
          <a:p>
            <a:pPr>
              <a:lnSpc>
                <a:spcPct val="90000"/>
              </a:lnSpc>
            </a:pPr>
            <a:endParaRPr lang="hr-HR" dirty="0"/>
          </a:p>
          <a:p>
            <a:pPr>
              <a:lnSpc>
                <a:spcPct val="90000"/>
              </a:lnSpc>
            </a:pP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A5C384C-023E-6CCD-48A4-0F2160BF4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" r="6344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87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2B1A3A1-0493-FAEC-50D9-D26014B48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90" y="213243"/>
            <a:ext cx="8575351" cy="643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28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E50DB50-4E7E-B55A-B750-C48E08A70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6" y="0"/>
            <a:ext cx="9034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3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1DB5722-DBAC-5036-948E-DF608D0E0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9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82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C67271-6BB1-85BF-B9CD-F76BE67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BMI (</a:t>
            </a:r>
            <a:r>
              <a:rPr lang="hr-HR" dirty="0" err="1"/>
              <a:t>Body</a:t>
            </a:r>
            <a:r>
              <a:rPr lang="hr-HR" dirty="0"/>
              <a:t> </a:t>
            </a:r>
            <a:r>
              <a:rPr lang="hr-HR" dirty="0" err="1"/>
              <a:t>mass</a:t>
            </a:r>
            <a:r>
              <a:rPr lang="hr-HR" dirty="0"/>
              <a:t> index)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7D8C519-7074-22C9-F29C-0057FC9C73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32886"/>
                <a:ext cx="8596668" cy="3880773"/>
              </a:xfrm>
            </p:spPr>
            <p:txBody>
              <a:bodyPr/>
              <a:lstStyle/>
              <a:p>
                <a:r>
                  <a:rPr lang="hr-HR" dirty="0"/>
                  <a:t>Primjer: </a:t>
                </a:r>
              </a:p>
              <a:p>
                <a:pPr marL="0" indent="0">
                  <a:buNone/>
                </a:pPr>
                <a:r>
                  <a:rPr lang="hr-HR" sz="2400" dirty="0"/>
                  <a:t>BMI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dirty="0">
                            <a:latin typeface="Cambria Math" panose="02040503050406030204" pitchFamily="18" charset="0"/>
                          </a:rPr>
                          <m:t>83</m:t>
                        </m:r>
                      </m:num>
                      <m:den>
                        <m:sSup>
                          <m:sSupPr>
                            <m:ctrlPr>
                              <a:rPr lang="hr-HR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1,79</m:t>
                            </m:r>
                          </m:e>
                          <m:sup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dirty="0">
                            <a:latin typeface="Cambria Math" panose="02040503050406030204" pitchFamily="18" charset="0"/>
                          </a:rPr>
                          <m:t>83</m:t>
                        </m:r>
                      </m:num>
                      <m:den>
                        <m:r>
                          <a:rPr lang="hr-HR" sz="2400" i="0" dirty="0">
                            <a:latin typeface="Cambria Math" panose="02040503050406030204" pitchFamily="18" charset="0"/>
                          </a:rPr>
                          <m:t>3,20</m:t>
                        </m:r>
                      </m:den>
                    </m:f>
                    <m:r>
                      <a:rPr lang="hr-HR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2400" dirty="0"/>
                  <a:t>  </a:t>
                </a:r>
                <a:r>
                  <a:rPr lang="hr-HR" sz="2400" b="1" dirty="0"/>
                  <a:t>25.9</a:t>
                </a:r>
              </a:p>
              <a:p>
                <a:pPr marL="0" indent="0">
                  <a:buNone/>
                </a:pPr>
                <a:endParaRPr lang="hr-HR" sz="2400" b="1" dirty="0"/>
              </a:p>
              <a:p>
                <a:pPr marL="0" indent="0">
                  <a:buNone/>
                </a:pPr>
                <a:endParaRPr lang="hr-HR" sz="2400" b="1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7D8C519-7074-22C9-F29C-0057FC9C7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32886"/>
                <a:ext cx="8596668" cy="3880773"/>
              </a:xfrm>
              <a:blipFill>
                <a:blip r:embed="rId2"/>
                <a:stretch>
                  <a:fillRect l="-1064" t="-94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>
            <a:extLst>
              <a:ext uri="{FF2B5EF4-FFF2-40B4-BE49-F238E27FC236}">
                <a16:creationId xmlns:a16="http://schemas.microsoft.com/office/drawing/2014/main" id="{FA7D19FA-9D50-F3A3-B706-22DC6FEF4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801" y="215900"/>
            <a:ext cx="2676525" cy="17145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029054A-FFCE-3C1A-8EB9-5A67B1F5A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606" y="3248025"/>
            <a:ext cx="6435897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30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959D9-443D-937A-9414-AF79817A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Kolesterol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DC083C-A6F8-D7C0-846E-34813F50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8169"/>
            <a:ext cx="8596668" cy="48366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Preporučene vrijednosti kolesterola su:</a:t>
            </a:r>
          </a:p>
          <a:p>
            <a:endParaRPr lang="hr-HR" dirty="0"/>
          </a:p>
          <a:p>
            <a:r>
              <a:rPr lang="hr-HR" dirty="0"/>
              <a:t>• Ukupni kolesterol &lt; 5,0 </a:t>
            </a:r>
            <a:r>
              <a:rPr lang="hr-HR" dirty="0" err="1"/>
              <a:t>mmol</a:t>
            </a:r>
            <a:r>
              <a:rPr lang="hr-HR" dirty="0"/>
              <a:t>/l</a:t>
            </a:r>
          </a:p>
          <a:p>
            <a:r>
              <a:rPr lang="hr-HR" dirty="0"/>
              <a:t>• LDL kolesterol &lt; 3,0mmol/l</a:t>
            </a:r>
          </a:p>
          <a:p>
            <a:r>
              <a:rPr lang="hr-HR" dirty="0"/>
              <a:t>• HDL kolesterol &gt; 1,0 </a:t>
            </a:r>
            <a:r>
              <a:rPr lang="hr-HR" dirty="0" err="1"/>
              <a:t>mmol</a:t>
            </a:r>
            <a:r>
              <a:rPr lang="hr-HR" dirty="0"/>
              <a:t>/l za muškarce,  odnosno &gt; 1,2 </a:t>
            </a:r>
            <a:r>
              <a:rPr lang="hr-HR" dirty="0" err="1"/>
              <a:t>mmol</a:t>
            </a:r>
            <a:r>
              <a:rPr lang="hr-HR" dirty="0"/>
              <a:t>/l za žene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B1CF23-BF5A-4880-58F6-9510DA4DF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29084"/>
            <a:ext cx="6334125" cy="27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06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4C97BC-F6D1-8858-9FD8-B9806C3D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ATEROSKLEROZA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15CE6FF-C757-EC53-B72F-220D127015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773620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299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3415BB-2445-98F7-134E-CB826F30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E61517E-C882-8B8F-1C67-9FB4D6ABD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4800600"/>
            <a:ext cx="8596667" cy="18408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r-HR" sz="1800" b="1"/>
              <a:t>ANGINA PEKTORIS </a:t>
            </a:r>
            <a:endParaRPr lang="hr-HR" sz="1800" b="1" dirty="0"/>
          </a:p>
          <a:p>
            <a:pPr algn="ctr"/>
            <a:r>
              <a:rPr lang="hr-HR" sz="1800" b="1" dirty="0"/>
              <a:t>SRČANI UDAR</a:t>
            </a:r>
          </a:p>
          <a:p>
            <a:pPr algn="ctr"/>
            <a:r>
              <a:rPr lang="hr-HR" sz="1800" b="1" dirty="0"/>
              <a:t>VRTOGLAVICA</a:t>
            </a:r>
          </a:p>
          <a:p>
            <a:pPr algn="ctr"/>
            <a:r>
              <a:rPr lang="hr-HR" sz="1800" b="1" dirty="0"/>
              <a:t>MOŽDANI UDAR</a:t>
            </a:r>
          </a:p>
          <a:p>
            <a:pPr algn="ctr"/>
            <a:r>
              <a:rPr lang="hr-HR" sz="1800" b="1" dirty="0"/>
              <a:t>KLAUDIKACIJE</a:t>
            </a:r>
          </a:p>
          <a:p>
            <a:endParaRPr lang="hr-HR" dirty="0"/>
          </a:p>
        </p:txBody>
      </p:sp>
      <p:pic>
        <p:nvPicPr>
          <p:cNvPr id="10" name="Rezervirano mjesto slike 9">
            <a:extLst>
              <a:ext uri="{FF2B5EF4-FFF2-40B4-BE49-F238E27FC236}">
                <a16:creationId xmlns:a16="http://schemas.microsoft.com/office/drawing/2014/main" id="{B96BED7A-E660-1F8F-8D16-FA0F8C318B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" b="3165"/>
          <a:stretch>
            <a:fillRect/>
          </a:stretch>
        </p:blipFill>
        <p:spPr>
          <a:xfrm>
            <a:off x="557018" y="573505"/>
            <a:ext cx="8596668" cy="3845718"/>
          </a:xfrm>
        </p:spPr>
      </p:pic>
      <p:sp>
        <p:nvSpPr>
          <p:cNvPr id="8" name="Rezervirano mjesto slike 6">
            <a:extLst>
              <a:ext uri="{FF2B5EF4-FFF2-40B4-BE49-F238E27FC236}">
                <a16:creationId xmlns:a16="http://schemas.microsoft.com/office/drawing/2014/main" id="{878B87B6-44DE-C5D1-FCAD-67AF577F4560}"/>
              </a:ext>
            </a:extLst>
          </p:cNvPr>
          <p:cNvSpPr txBox="1">
            <a:spLocks/>
          </p:cNvSpPr>
          <p:nvPr/>
        </p:nvSpPr>
        <p:spPr>
          <a:xfrm>
            <a:off x="677333" y="573505"/>
            <a:ext cx="8596668" cy="384571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07144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CE643F-44C4-878B-F6F0-72246D38A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EE68934-C76F-B861-E9F0-AFA0B08FAC7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043B2D5-8956-306B-9586-624053CA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1400" dirty="0"/>
              <a:t>                                                                                                 </a:t>
            </a:r>
            <a:r>
              <a:rPr lang="hr-HR" sz="1800" b="1" u="sng" dirty="0"/>
              <a:t>ANKETA OŠ CESTICA</a:t>
            </a:r>
          </a:p>
        </p:txBody>
      </p:sp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11522938-CE9E-55F0-2D27-8C02C64E6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839565"/>
              </p:ext>
            </p:extLst>
          </p:nvPr>
        </p:nvGraphicFramePr>
        <p:xfrm>
          <a:off x="302394" y="142537"/>
          <a:ext cx="3987799" cy="267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kon 9">
            <a:extLst>
              <a:ext uri="{FF2B5EF4-FFF2-40B4-BE49-F238E27FC236}">
                <a16:creationId xmlns:a16="http://schemas.microsoft.com/office/drawing/2014/main" id="{5CFC740F-9E9E-B1D2-6F18-45B00786D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470729"/>
              </p:ext>
            </p:extLst>
          </p:nvPr>
        </p:nvGraphicFramePr>
        <p:xfrm>
          <a:off x="4719333" y="250656"/>
          <a:ext cx="4811002" cy="328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fikon 15">
            <a:extLst>
              <a:ext uri="{FF2B5EF4-FFF2-40B4-BE49-F238E27FC236}">
                <a16:creationId xmlns:a16="http://schemas.microsoft.com/office/drawing/2014/main" id="{15551A06-1F8F-FB90-621C-189F541C1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414319"/>
              </p:ext>
            </p:extLst>
          </p:nvPr>
        </p:nvGraphicFramePr>
        <p:xfrm>
          <a:off x="1073003" y="3491514"/>
          <a:ext cx="3902664" cy="336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5873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1A6B15-7272-CDDC-34A7-F6F7F796B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B1A5D70-83E4-F0BB-00C2-E4563493C3F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3F6900D-74CA-1815-D882-98537A32F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4E61D335-7842-072F-AD90-F04209FA6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608354"/>
              </p:ext>
            </p:extLst>
          </p:nvPr>
        </p:nvGraphicFramePr>
        <p:xfrm>
          <a:off x="323962" y="262338"/>
          <a:ext cx="4625474" cy="532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kon 9">
            <a:extLst>
              <a:ext uri="{FF2B5EF4-FFF2-40B4-BE49-F238E27FC236}">
                <a16:creationId xmlns:a16="http://schemas.microsoft.com/office/drawing/2014/main" id="{B60FEEB3-83E0-27D3-D923-925C1B2ADA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481175"/>
              </p:ext>
            </p:extLst>
          </p:nvPr>
        </p:nvGraphicFramePr>
        <p:xfrm>
          <a:off x="1618856" y="601068"/>
          <a:ext cx="6333958" cy="521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3706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094DC8-E785-AA9C-436A-0E4A1DBC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25" y="1602419"/>
            <a:ext cx="8596668" cy="1826581"/>
          </a:xfrm>
        </p:spPr>
        <p:txBody>
          <a:bodyPr/>
          <a:lstStyle/>
          <a:p>
            <a:r>
              <a:rPr lang="hr-HR" dirty="0"/>
              <a:t>Ponovimo i </a:t>
            </a:r>
            <a:r>
              <a:rPr lang="hr-HR" dirty="0" err="1"/>
              <a:t>primjenimo</a:t>
            </a:r>
            <a:r>
              <a:rPr lang="hr-HR" dirty="0"/>
              <a:t>…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F58C61B-FE27-AC18-A88B-2391E79E1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217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6CAD83-AFCD-2EDC-6222-0E2A09C6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45" y="1143551"/>
            <a:ext cx="9605635" cy="1059305"/>
          </a:xfrm>
        </p:spPr>
        <p:txBody>
          <a:bodyPr>
            <a:normAutofit/>
          </a:bodyPr>
          <a:lstStyle/>
          <a:p>
            <a:pPr algn="ctr"/>
            <a:r>
              <a:rPr lang="hr-HR" sz="6000" dirty="0"/>
              <a:t>  Prehrana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20F4F3-8790-F89B-4CA2-0FB813164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2290" y="2568954"/>
            <a:ext cx="5181600" cy="4351338"/>
          </a:xfrm>
        </p:spPr>
        <p:txBody>
          <a:bodyPr/>
          <a:lstStyle/>
          <a:p>
            <a:r>
              <a:rPr lang="hr-HR" sz="2400" dirty="0"/>
              <a:t>Umjereno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Raznoliko</a:t>
            </a:r>
          </a:p>
          <a:p>
            <a:endParaRPr lang="hr-HR" sz="2400" dirty="0"/>
          </a:p>
          <a:p>
            <a:r>
              <a:rPr lang="hr-HR" sz="2400" dirty="0"/>
              <a:t>Često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61F9729-1B17-5836-C2F7-9CFEC879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8911" y="2568954"/>
            <a:ext cx="5181600" cy="4351338"/>
          </a:xfrm>
        </p:spPr>
        <p:txBody>
          <a:bodyPr>
            <a:normAutofit/>
          </a:bodyPr>
          <a:lstStyle/>
          <a:p>
            <a:r>
              <a:rPr lang="hr-HR" sz="2400" dirty="0"/>
              <a:t>Prekomjerno</a:t>
            </a:r>
          </a:p>
          <a:p>
            <a:endParaRPr lang="hr-HR" sz="2400" dirty="0"/>
          </a:p>
          <a:p>
            <a:r>
              <a:rPr lang="hr-HR" sz="2400" dirty="0"/>
              <a:t>Jednolično</a:t>
            </a:r>
          </a:p>
          <a:p>
            <a:endParaRPr lang="hr-HR" sz="2400" dirty="0"/>
          </a:p>
          <a:p>
            <a:r>
              <a:rPr lang="hr-HR" sz="2400" dirty="0"/>
              <a:t>Često</a:t>
            </a:r>
          </a:p>
        </p:txBody>
      </p:sp>
      <p:pic>
        <p:nvPicPr>
          <p:cNvPr id="10" name="Slika 9" descr="Slika na kojoj se prikazuje vaga, uređaj&#10;&#10;Opis je automatski generiran">
            <a:extLst>
              <a:ext uri="{FF2B5EF4-FFF2-40B4-BE49-F238E27FC236}">
                <a16:creationId xmlns:a16="http://schemas.microsoft.com/office/drawing/2014/main" id="{143EA4FF-6FF0-3A28-0AD5-A19D418B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28" y="3182523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40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DD7F215-A6B6-587F-40AD-8E1C51A44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1" y="0"/>
            <a:ext cx="4042870" cy="227411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41F560D-1DA7-4D02-9761-815F55A0E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125" y="427563"/>
            <a:ext cx="4378100" cy="447609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5B35718-7A06-F860-AD92-D6BE6B415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55" y="2075596"/>
            <a:ext cx="3689946" cy="207559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2C509E8-0E92-D2E2-ED86-27CDABB78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55" y="4390937"/>
            <a:ext cx="3689946" cy="207559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2D4528D-0CD5-A84D-F258-13DCC651FB19}"/>
              </a:ext>
            </a:extLst>
          </p:cNvPr>
          <p:cNvSpPr txBox="1"/>
          <p:nvPr/>
        </p:nvSpPr>
        <p:spPr>
          <a:xfrm>
            <a:off x="4472125" y="5194559"/>
            <a:ext cx="437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 vitamin suplementacija 1000-2000ij dnevno kroz zimske mjesece!</a:t>
            </a:r>
          </a:p>
        </p:txBody>
      </p:sp>
    </p:spTree>
    <p:extLst>
      <p:ext uri="{BB962C8B-B14F-4D97-AF65-F5344CB8AC3E}">
        <p14:creationId xmlns:p14="http://schemas.microsoft.com/office/powerpoint/2010/main" val="2699761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156B-DA3A-0B4D-EAAD-CCABEB20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26168"/>
            <a:ext cx="8596668" cy="1320800"/>
          </a:xfrm>
        </p:spPr>
        <p:txBody>
          <a:bodyPr/>
          <a:lstStyle/>
          <a:p>
            <a:r>
              <a:rPr lang="hr-HR" dirty="0"/>
              <a:t>Hvala na pažnji.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D7382BD-802E-6748-3833-371FE8264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731" y="2870164"/>
            <a:ext cx="4651651" cy="227400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2E7972B-0E9B-AE20-3BDE-AD8C14E64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080" y="245034"/>
            <a:ext cx="2060627" cy="206062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9F4135A-B572-4794-A96F-74DB8432B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420" y="5371958"/>
            <a:ext cx="354818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2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E83C0777-0565-0C00-851B-1443A4A8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6000" dirty="0"/>
              <a:t>Hrana</a:t>
            </a:r>
            <a:endParaRPr lang="en-US" sz="6000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241C174-7F5B-935F-42D0-C9E38CBAD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6287" y="2160589"/>
            <a:ext cx="2934714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hr-HR" sz="2400" dirty="0"/>
              <a:t>PROTEINI</a:t>
            </a:r>
          </a:p>
          <a:p>
            <a:pPr>
              <a:buFont typeface="Wingdings 3" charset="2"/>
              <a:buChar char=""/>
            </a:pPr>
            <a:r>
              <a:rPr lang="hr-HR" sz="2400" dirty="0"/>
              <a:t>UGLJIKOHIDRATI</a:t>
            </a:r>
          </a:p>
          <a:p>
            <a:pPr>
              <a:buFont typeface="Wingdings 3" charset="2"/>
              <a:buChar char=""/>
            </a:pPr>
            <a:r>
              <a:rPr lang="hr-HR" sz="2400" dirty="0"/>
              <a:t>MASTI</a:t>
            </a:r>
          </a:p>
          <a:p>
            <a:pPr>
              <a:buFont typeface="Wingdings 3" charset="2"/>
              <a:buChar char=""/>
            </a:pPr>
            <a:r>
              <a:rPr lang="hr-HR" sz="2400" dirty="0"/>
              <a:t>VITAMINI</a:t>
            </a:r>
          </a:p>
          <a:p>
            <a:pPr>
              <a:buFont typeface="Wingdings 3" charset="2"/>
              <a:buChar char=""/>
            </a:pPr>
            <a:r>
              <a:rPr lang="hr-HR" sz="2400" dirty="0"/>
              <a:t>MINERALI</a:t>
            </a:r>
            <a:endParaRPr lang="en-US" sz="2400" dirty="0"/>
          </a:p>
        </p:txBody>
      </p:sp>
      <p:pic>
        <p:nvPicPr>
          <p:cNvPr id="6" name="Rezervirano mjesto sadržaja 5" descr="Slika na kojoj se prikazuje hrana, povrće, voće, jelo&#10;&#10;Opis je automatski generiran">
            <a:extLst>
              <a:ext uri="{FF2B5EF4-FFF2-40B4-BE49-F238E27FC236}">
                <a16:creationId xmlns:a16="http://schemas.microsoft.com/office/drawing/2014/main" id="{FF13BB9F-4CC2-CCC3-01C0-70E0E4A07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r="17614" b="-1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7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F0B2AB-38EE-E4C2-6236-6155A321C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Proteini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A3E3B4-9FD9-C0FE-7530-22D197C4C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Sastavni dio mišića, kože, mozga i dr. organa</a:t>
            </a:r>
          </a:p>
          <a:p>
            <a:r>
              <a:rPr lang="hr-HR" dirty="0"/>
              <a:t>Probavom se razgrađuju na AMINOKISELINE ( AK 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u="sng" dirty="0"/>
              <a:t>Esencijalne aminokiseline</a:t>
            </a:r>
            <a:r>
              <a:rPr lang="hr-HR" b="1" dirty="0"/>
              <a:t> </a:t>
            </a:r>
          </a:p>
          <a:p>
            <a:pPr marL="0" indent="0">
              <a:buNone/>
            </a:pPr>
            <a:r>
              <a:rPr lang="hr-HR" b="1" dirty="0"/>
              <a:t>9 AK – </a:t>
            </a:r>
            <a:r>
              <a:rPr lang="hr-HR" dirty="0" err="1"/>
              <a:t>leucin</a:t>
            </a:r>
            <a:r>
              <a:rPr lang="hr-HR" dirty="0"/>
              <a:t>, </a:t>
            </a:r>
            <a:r>
              <a:rPr lang="hr-HR" dirty="0" err="1"/>
              <a:t>izoleucin</a:t>
            </a:r>
            <a:r>
              <a:rPr lang="hr-HR" dirty="0"/>
              <a:t>, </a:t>
            </a:r>
            <a:r>
              <a:rPr lang="hr-HR" dirty="0" err="1"/>
              <a:t>valin</a:t>
            </a:r>
            <a:r>
              <a:rPr lang="hr-HR" dirty="0"/>
              <a:t>, metionin, </a:t>
            </a:r>
            <a:r>
              <a:rPr lang="hr-HR" dirty="0" err="1"/>
              <a:t>lizin</a:t>
            </a:r>
            <a:r>
              <a:rPr lang="hr-HR" dirty="0"/>
              <a:t>, </a:t>
            </a:r>
            <a:r>
              <a:rPr lang="hr-HR" dirty="0" err="1"/>
              <a:t>fenilalanin</a:t>
            </a:r>
            <a:r>
              <a:rPr lang="hr-HR" dirty="0"/>
              <a:t>, </a:t>
            </a:r>
            <a:r>
              <a:rPr lang="hr-HR" dirty="0" err="1"/>
              <a:t>histidin</a:t>
            </a:r>
            <a:r>
              <a:rPr lang="hr-HR" dirty="0"/>
              <a:t>, </a:t>
            </a:r>
            <a:r>
              <a:rPr lang="hr-HR" dirty="0" err="1"/>
              <a:t>treonin</a:t>
            </a:r>
            <a:r>
              <a:rPr lang="hr-HR" dirty="0"/>
              <a:t>, </a:t>
            </a:r>
            <a:r>
              <a:rPr lang="hr-HR" dirty="0" err="1"/>
              <a:t>triptofan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Izvori: meso, ribe i plodovi mora, perad, jaja i mliječni proizvodi. </a:t>
            </a:r>
          </a:p>
          <a:p>
            <a:pPr marL="0" indent="0">
              <a:buNone/>
            </a:pPr>
            <a:r>
              <a:rPr lang="hr-HR" dirty="0"/>
              <a:t>Od biljnih izvora soja, orašasti plodovi ili mahunarke, </a:t>
            </a:r>
            <a:r>
              <a:rPr lang="hr-HR" dirty="0" err="1"/>
              <a:t>quinoa</a:t>
            </a:r>
            <a:r>
              <a:rPr lang="hr-HR" dirty="0"/>
              <a:t> i heljda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DNEVNI UNOS – 0.8g/kg TT … 60-80g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017B8F9-1AC5-F830-CFC2-6D69EE07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806" y="511175"/>
            <a:ext cx="3178002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3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3833BC-25D8-2757-4729-93D6D2BC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 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A0BFFA-AEE4-2E51-C24D-9EAB42BA3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/>
              <a:t>100 grama </a:t>
            </a:r>
          </a:p>
          <a:p>
            <a:r>
              <a:rPr lang="hr-HR" dirty="0"/>
              <a:t>pileći batak / zabatak  – 20-25 grama proteina     </a:t>
            </a:r>
          </a:p>
          <a:p>
            <a:r>
              <a:rPr lang="hr-HR" dirty="0"/>
              <a:t>svinjetina – oko 27 grama proteina</a:t>
            </a:r>
          </a:p>
          <a:p>
            <a:r>
              <a:rPr lang="hr-HR" dirty="0"/>
              <a:t>teletina i govedina – oko 25 grama proteina</a:t>
            </a:r>
          </a:p>
          <a:p>
            <a:r>
              <a:rPr lang="hr-HR" dirty="0"/>
              <a:t>većina bijele ribe - sadrži oko 22 grama proteina</a:t>
            </a:r>
          </a:p>
          <a:p>
            <a:endParaRPr lang="hr-HR" dirty="0"/>
          </a:p>
          <a:p>
            <a:r>
              <a:rPr lang="pl-PL" dirty="0"/>
              <a:t>mlijeko – 250 ml sadrži 8 grama proteina</a:t>
            </a:r>
          </a:p>
          <a:p>
            <a:r>
              <a:rPr lang="pl-PL" dirty="0"/>
              <a:t>jogurt – 250 ml u prosjeku sadrži od 8 do 12 grama proteina</a:t>
            </a:r>
          </a:p>
          <a:p>
            <a:r>
              <a:rPr lang="pl-PL" dirty="0"/>
              <a:t>jaja – jedno jaje sadrži oko 6 grama proteina</a:t>
            </a:r>
          </a:p>
          <a:p>
            <a:pPr marL="0" indent="0">
              <a:buNone/>
            </a:pPr>
            <a:r>
              <a:rPr lang="pl-PL" dirty="0"/>
              <a:t>     ...</a:t>
            </a:r>
          </a:p>
          <a:p>
            <a:r>
              <a:rPr lang="hr-HR" dirty="0"/>
              <a:t>jabuka – 100 grama sadrži 0.2 grama proteina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555C7B0-58BC-FD11-C60F-07C04E0C7CF9}"/>
              </a:ext>
            </a:extLst>
          </p:cNvPr>
          <p:cNvSpPr txBox="1"/>
          <p:nvPr/>
        </p:nvSpPr>
        <p:spPr>
          <a:xfrm>
            <a:off x="7122695" y="609600"/>
            <a:ext cx="2995863" cy="230832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r-HR" dirty="0"/>
              <a:t>Normativi</a:t>
            </a:r>
          </a:p>
          <a:p>
            <a:endParaRPr lang="hr-HR" dirty="0"/>
          </a:p>
          <a:p>
            <a:r>
              <a:rPr lang="hr-HR" dirty="0"/>
              <a:t>60 - 80 g narezaka</a:t>
            </a:r>
          </a:p>
          <a:p>
            <a:r>
              <a:rPr lang="hr-HR" dirty="0"/>
              <a:t>250g mesa peradi sa kosti</a:t>
            </a:r>
          </a:p>
          <a:p>
            <a:r>
              <a:rPr lang="hr-HR" dirty="0"/>
              <a:t>160 g telećeg odreska </a:t>
            </a:r>
          </a:p>
          <a:p>
            <a:r>
              <a:rPr lang="hr-HR" dirty="0"/>
              <a:t>120-150 g bečkog odreska </a:t>
            </a:r>
          </a:p>
          <a:p>
            <a:r>
              <a:rPr lang="hr-HR" dirty="0"/>
              <a:t>200 g svinjskog kotleta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3C8088A-E3AF-E3B9-AAE3-6822B6F09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983" y="2917924"/>
            <a:ext cx="3646069" cy="26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8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8C5B78F-0411-AFF1-CAC7-CE4340FA8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27288"/>
            <a:ext cx="3378472" cy="115997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3D94473-58FD-8F3B-33DC-4DAC098E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766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4F0887-FC75-FFBC-FD65-2783E391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86476"/>
            <a:ext cx="8596668" cy="4589127"/>
          </a:xfrm>
        </p:spPr>
        <p:txBody>
          <a:bodyPr>
            <a:normAutofit/>
          </a:bodyPr>
          <a:lstStyle/>
          <a:p>
            <a:r>
              <a:rPr lang="hr-HR" dirty="0"/>
              <a:t>Osnovni izvor ENERGIJE za organizam</a:t>
            </a:r>
          </a:p>
          <a:p>
            <a:r>
              <a:rPr lang="hr-HR" dirty="0"/>
              <a:t>U prehrani se preporuča oko </a:t>
            </a:r>
            <a:r>
              <a:rPr lang="hr-HR" b="1" dirty="0"/>
              <a:t>60% UH </a:t>
            </a:r>
            <a:r>
              <a:rPr lang="hr-HR" dirty="0"/>
              <a:t>kroz dan - dnevno 250-300 g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SAHAROZA, LAKTOZA, RAZLIČITE VRSTE ŠKROBA </a:t>
            </a:r>
          </a:p>
          <a:p>
            <a:r>
              <a:rPr lang="hr-HR" dirty="0"/>
              <a:t>Probavom se razgrađuju na MONOSAHARIDE – glukoza, fruktoza, </a:t>
            </a:r>
            <a:r>
              <a:rPr lang="hr-HR" dirty="0" err="1"/>
              <a:t>galaktoza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b="1" dirty="0"/>
              <a:t>PREHRAMBENA VLAKNA</a:t>
            </a:r>
            <a:r>
              <a:rPr lang="hr-HR" dirty="0"/>
              <a:t> – celuloza, pektini, beta-</a:t>
            </a:r>
            <a:r>
              <a:rPr lang="hr-HR" dirty="0" err="1"/>
              <a:t>glukani</a:t>
            </a:r>
            <a:endParaRPr lang="hr-HR" dirty="0"/>
          </a:p>
          <a:p>
            <a:r>
              <a:rPr lang="hr-HR" dirty="0"/>
              <a:t>daju osjećaj sitosti zbog svojstva da na sebe vežu vodu i sprječavaju opstipaciju Također pozitivni učinak na zdravlje imaju kroz smanjenje udjela kolesterola, </a:t>
            </a:r>
            <a:r>
              <a:rPr lang="hr-HR" dirty="0" err="1"/>
              <a:t>triglicerida</a:t>
            </a:r>
            <a:r>
              <a:rPr lang="hr-HR" dirty="0"/>
              <a:t> i glukoze u krvi</a:t>
            </a:r>
          </a:p>
          <a:p>
            <a:pPr marL="0" indent="0">
              <a:buNone/>
            </a:pPr>
            <a:r>
              <a:rPr lang="hr-HR" dirty="0"/>
              <a:t>Izvori: Žitarice, riža, tjestenina, voće i povrće, grahorice</a:t>
            </a:r>
          </a:p>
          <a:p>
            <a:pPr marL="0" indent="0">
              <a:buNone/>
            </a:pPr>
            <a:r>
              <a:rPr lang="hr-HR" dirty="0"/>
              <a:t>Dnevna potreba 20-35g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033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8E1D7DA-9503-D495-563A-E289155D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hr-HR" sz="4400"/>
              <a:t>Glikemijski index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F18AC26-CDA4-BC11-F4A3-041DF3C89C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612226"/>
              </p:ext>
            </p:extLst>
          </p:nvPr>
        </p:nvGraphicFramePr>
        <p:xfrm>
          <a:off x="4969538" y="1191622"/>
          <a:ext cx="6628804" cy="519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987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0CB719-742A-38D9-BA10-81A6124E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1E86DA-8494-CE8D-C884-7E17C021C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16256"/>
          </a:xfrm>
        </p:spPr>
        <p:txBody>
          <a:bodyPr/>
          <a:lstStyle/>
          <a:p>
            <a:r>
              <a:rPr lang="hr-HR" dirty="0"/>
              <a:t>Uz UH glavni izvor energije u tijelu, rezerva u slučaju gladovanja</a:t>
            </a:r>
          </a:p>
          <a:p>
            <a:r>
              <a:rPr lang="hr-HR" b="1" u="sng" dirty="0"/>
              <a:t>Esencijalne masne kiseline … </a:t>
            </a:r>
            <a:endParaRPr lang="hr-HR" dirty="0"/>
          </a:p>
          <a:p>
            <a:endParaRPr lang="hr-HR" dirty="0"/>
          </a:p>
          <a:p>
            <a:r>
              <a:rPr lang="hr-HR" dirty="0"/>
              <a:t>Postoje „ </a:t>
            </a:r>
            <a:r>
              <a:rPr lang="hr-HR" b="1" dirty="0"/>
              <a:t>dobre i loše masti”</a:t>
            </a:r>
          </a:p>
          <a:p>
            <a:pPr marL="0" indent="0">
              <a:buNone/>
            </a:pPr>
            <a:endParaRPr lang="hr-HR" b="1" dirty="0"/>
          </a:p>
          <a:p>
            <a:r>
              <a:rPr lang="hr-HR" b="1" dirty="0"/>
              <a:t>ZASIĆENE – </a:t>
            </a:r>
            <a:r>
              <a:rPr lang="hr-HR" dirty="0"/>
              <a:t>uglavnom životinjskog podrijetla (meso stoke i peradi, mliječni proizvodi) … potiču stvaranje kolesterola … ateroskleroza</a:t>
            </a:r>
          </a:p>
          <a:p>
            <a:pPr marL="0" indent="0">
              <a:buNone/>
            </a:pPr>
            <a:endParaRPr lang="hr-HR" b="1" dirty="0"/>
          </a:p>
          <a:p>
            <a:r>
              <a:rPr lang="hr-HR" b="1" dirty="0"/>
              <a:t>NEZASIĆENE MASTI – </a:t>
            </a:r>
            <a:r>
              <a:rPr lang="hr-HR" dirty="0"/>
              <a:t>EPA, DHA, </a:t>
            </a:r>
            <a:r>
              <a:rPr lang="hr-HR" b="1" dirty="0"/>
              <a:t>omega 3 masne kiseline </a:t>
            </a:r>
            <a:r>
              <a:rPr lang="hr-HR" dirty="0"/>
              <a:t>( DOBRE)</a:t>
            </a:r>
          </a:p>
          <a:p>
            <a:pPr marL="0" indent="0">
              <a:buNone/>
            </a:pPr>
            <a:r>
              <a:rPr lang="hr-HR" b="1" dirty="0"/>
              <a:t>                                   - omega 6 masne kiseline                         </a:t>
            </a:r>
          </a:p>
          <a:p>
            <a:pPr marL="0" indent="0">
              <a:buNone/>
            </a:pPr>
            <a:endParaRPr lang="hr-HR" b="1" u="sng" dirty="0"/>
          </a:p>
        </p:txBody>
      </p:sp>
    </p:spTree>
    <p:extLst>
      <p:ext uri="{BB962C8B-B14F-4D97-AF65-F5344CB8AC3E}">
        <p14:creationId xmlns:p14="http://schemas.microsoft.com/office/powerpoint/2010/main" val="373311266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Crveno-narančast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</TotalTime>
  <Words>1259</Words>
  <Application>Microsoft Office PowerPoint</Application>
  <PresentationFormat>Široki zaslon</PresentationFormat>
  <Paragraphs>203</Paragraphs>
  <Slides>31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Trebuchet MS</vt:lpstr>
      <vt:lpstr>Wingdings 3</vt:lpstr>
      <vt:lpstr>Faseta</vt:lpstr>
      <vt:lpstr>Prehrana i utjecaj nepravilne prehrane na  razvoj kardiovaskularnih bolesti</vt:lpstr>
      <vt:lpstr>„Neka tvoja hrana bude tvoj lijek,  a tvoj lijek neka bude tvoja hrana”                                                        Hipokrat 400g. pr. n.e </vt:lpstr>
      <vt:lpstr>  Prehrana</vt:lpstr>
      <vt:lpstr>Hrana</vt:lpstr>
      <vt:lpstr>Proteini</vt:lpstr>
      <vt:lpstr>Primjeri …</vt:lpstr>
      <vt:lpstr>PowerPoint prezentacija</vt:lpstr>
      <vt:lpstr>Glikemijski index</vt:lpstr>
      <vt:lpstr>Masti</vt:lpstr>
      <vt:lpstr>Omega masne kiseline - omjer</vt:lpstr>
      <vt:lpstr>Utjecaj omega 3 masnih kiselina na  kardiovaskularni sustav</vt:lpstr>
      <vt:lpstr>PowerPoint prezentacija</vt:lpstr>
      <vt:lpstr>TRANSMASNE KISELINE</vt:lpstr>
      <vt:lpstr>Najbolja ulja za kuhanje/prženje</vt:lpstr>
      <vt:lpstr>PowerPoint prezentacija</vt:lpstr>
      <vt:lpstr>Sezamovo ulje  Ovo ulje bogata okusa obiluje i mononezasićenim i polinezasićenim masnim kiselinama. Točka dimljenja mu je 210 Celzijevih stupnjeva.  Najčešće se koristi u kuhinjama Dalekog istoka. Za prženje koristite svijetlo, a za pripremu umaka i dresinga tamno sezamovo ulje.  Kako ga koristiti: na sezamovu ulju možete pirjati i pržiti, a najbolje ga je koristiti kod finiširanja jela, primjerice njime možete politi jela od riže ili tjestenine.</vt:lpstr>
      <vt:lpstr>Ostali nutrijenti…</vt:lpstr>
      <vt:lpstr>Energetska vrijednost</vt:lpstr>
      <vt:lpstr>Piramida prehrane</vt:lpstr>
      <vt:lpstr>PowerPoint prezentacija</vt:lpstr>
      <vt:lpstr>PowerPoint prezentacija</vt:lpstr>
      <vt:lpstr>PowerPoint prezentacija</vt:lpstr>
      <vt:lpstr>BMI (Body mass index) </vt:lpstr>
      <vt:lpstr>Kolesterol </vt:lpstr>
      <vt:lpstr>ATEROSKLEROZA</vt:lpstr>
      <vt:lpstr>PowerPoint prezentacija</vt:lpstr>
      <vt:lpstr>PowerPoint prezentacija</vt:lpstr>
      <vt:lpstr>PowerPoint prezentacija</vt:lpstr>
      <vt:lpstr>Ponovimo i primjenimo…</vt:lpstr>
      <vt:lpstr>PowerPoint prezentacija</vt:lpstr>
      <vt:lpstr>Hvala na pažnji.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„Neka tvoja hrana bude tvoj lijek,  a tvoj lijek neka bude tvoja hrana” </dc:title>
  <dc:creator>zoran kokot</dc:creator>
  <cp:lastModifiedBy>Adrijana Furjan</cp:lastModifiedBy>
  <cp:revision>44</cp:revision>
  <dcterms:created xsi:type="dcterms:W3CDTF">2022-11-19T22:25:25Z</dcterms:created>
  <dcterms:modified xsi:type="dcterms:W3CDTF">2023-04-03T07:10:17Z</dcterms:modified>
</cp:coreProperties>
</file>