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3" r:id="rId7"/>
    <p:sldId id="262" r:id="rId8"/>
  </p:sldIdLst>
  <p:sldSz cx="9144000" cy="6858000" type="screen4x3"/>
  <p:notesSz cx="6735763" cy="98663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2" autoAdjust="0"/>
    <p:restoredTop sz="86427" autoAdjust="0"/>
  </p:normalViewPr>
  <p:slideViewPr>
    <p:cSldViewPr>
      <p:cViewPr varScale="1">
        <p:scale>
          <a:sx n="112" d="100"/>
          <a:sy n="112" d="100"/>
        </p:scale>
        <p:origin x="22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943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List1!$A$2:$A$10</c:f>
              <c:strCache>
                <c:ptCount val="9"/>
                <c:pt idx="0">
                  <c:v>¨Prihodi od poreza (2.021.330,00 EUR)</c:v>
                </c:pt>
                <c:pt idx="1">
                  <c:v>¨Pomoći iz inozemstva i od subjekata unutar općeg proračuna (4.190.300,00 EUR)</c:v>
                </c:pt>
                <c:pt idx="2">
                  <c:v>¨Prihodi od imovine (197.680,00 EUR) </c:v>
                </c:pt>
                <c:pt idx="3">
                  <c:v>¨Prihodi od upravnih i admin. pristojbi, pristojbi po posebnim propisima i naknadama ( 194.500,00 EUR)</c:v>
                </c:pt>
                <c:pt idx="4">
                  <c:v>¨Prihodi od prodaje proizvoda i robe te pružanje usluga i prihodi od donacija (1.800,00 EUR)</c:v>
                </c:pt>
                <c:pt idx="5">
                  <c:v>¨Kazne, upravne mjere i ostali prihodi (14.000,00 EUR)</c:v>
                </c:pt>
                <c:pt idx="6">
                  <c:v>¨Prihodi od prodaje neproizvedene dugotrajne imovine (100.000,00 EUR) </c:v>
                </c:pt>
                <c:pt idx="7">
                  <c:v>¨Prihodi od prodaje proizvedene dugotrajne imovine (34.300,00 EUR)</c:v>
                </c:pt>
                <c:pt idx="8">
                  <c:v>¨Primici od zaduživanja (755.446,00EUR)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2.02</c:v>
                </c:pt>
                <c:pt idx="1">
                  <c:v>4.0999999999999996</c:v>
                </c:pt>
                <c:pt idx="2">
                  <c:v>0.19700000000000001</c:v>
                </c:pt>
                <c:pt idx="3">
                  <c:v>0.19400000000000001</c:v>
                </c:pt>
                <c:pt idx="4">
                  <c:v>0.01</c:v>
                </c:pt>
                <c:pt idx="5">
                  <c:v>0.02</c:v>
                </c:pt>
                <c:pt idx="6">
                  <c:v>0.1</c:v>
                </c:pt>
                <c:pt idx="7">
                  <c:v>0.6</c:v>
                </c:pt>
                <c:pt idx="8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4-464B-BF6E-0AB1E775321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STRUKTURA RASHODA I IZDATAKA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List1!$A$2:$A$11</c:f>
              <c:strCache>
                <c:ptCount val="10"/>
                <c:pt idx="0">
                  <c:v>materijalni rashodi (1.501,340,00 EUR)</c:v>
                </c:pt>
                <c:pt idx="1">
                  <c:v>financijski rashodi (112,500,00 EUR)</c:v>
                </c:pt>
                <c:pt idx="2">
                  <c:v>subvencije (156.600,00 EUR)</c:v>
                </c:pt>
                <c:pt idx="3">
                  <c:v>pomoći dane u inozemstvo i unutar općeg proračuna (45.000,00 EUR)</c:v>
                </c:pt>
                <c:pt idx="4">
                  <c:v>naknade građanima i kućanstvima na temelju osiguranja i druge naknade (802.000,00 EUR)</c:v>
                </c:pt>
                <c:pt idx="5">
                  <c:v>ostali rashodi (792.300,00 EUR)</c:v>
                </c:pt>
                <c:pt idx="6">
                  <c:v>rashodi za nabavu neproizvedene dugotrajne imovine (790.000,00 EUR)</c:v>
                </c:pt>
                <c:pt idx="7">
                  <c:v>rashodi za nabavu proizvedene dugotrajne imovine (1.094,900,00 EUR)</c:v>
                </c:pt>
                <c:pt idx="8">
                  <c:v>rashodi za dodatna ulaganja na nefinancijskoj imovini (335.000,00 EUR)</c:v>
                </c:pt>
                <c:pt idx="9">
                  <c:v>izdaci za otplatu glavnice primljenih kredita i zajmova ( 400.446,00EUR)</c:v>
                </c:pt>
              </c:strCache>
            </c:strRef>
          </c:cat>
          <c:val>
            <c:numRef>
              <c:f>List1!$B$2:$B$11</c:f>
              <c:numCache>
                <c:formatCode>General</c:formatCode>
                <c:ptCount val="10"/>
                <c:pt idx="0">
                  <c:v>1.5</c:v>
                </c:pt>
                <c:pt idx="1">
                  <c:v>0.11</c:v>
                </c:pt>
                <c:pt idx="2">
                  <c:v>0.15</c:v>
                </c:pt>
                <c:pt idx="3">
                  <c:v>0.04</c:v>
                </c:pt>
                <c:pt idx="4">
                  <c:v>0.8</c:v>
                </c:pt>
                <c:pt idx="5">
                  <c:v>0.79</c:v>
                </c:pt>
                <c:pt idx="6">
                  <c:v>0.79</c:v>
                </c:pt>
                <c:pt idx="7">
                  <c:v>1.0900000000000001</c:v>
                </c:pt>
                <c:pt idx="8">
                  <c:v>0.33</c:v>
                </c:pt>
                <c:pt idx="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9-4B5A-AE3F-BEB15A7227D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284F2543-1B9D-437A-BD57-5AB28CFF891A}" type="datetimeFigureOut">
              <a:rPr lang="hr-HR" smtClean="0"/>
              <a:t>24.1.2025.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5" tIns="45373" rIns="90745" bIns="45373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45" tIns="45373" rIns="90745" bIns="45373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4BECB81A-7C0B-4730-B5BD-847F901993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233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B81A-7C0B-4730-B5BD-847F90199331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74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Pravokut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7" name="Pravoku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12" name="Rezervirano mjesto broja slajd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Rezervirano mjesto tekst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15" name="Rezervirano mjesto tekst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8" name="Pravokut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1" name="Pravokut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Kliknite ikonu da biste dodali  sliku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Uredite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24.1.2025.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Pravokut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hr-HR" dirty="0"/>
              <a:t>PRORAČUN U MALOM ZA 2025. GODINU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4953000" cy="432048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OPĆINA CESTICA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3861048"/>
            <a:ext cx="763284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10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OPĆENITO O PRORAČUNU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67544" y="2636912"/>
            <a:ext cx="8229600" cy="4373563"/>
          </a:xfrm>
        </p:spPr>
        <p:txBody>
          <a:bodyPr>
            <a:normAutofit/>
          </a:bodyPr>
          <a:lstStyle/>
          <a:p>
            <a:pPr algn="just"/>
            <a:r>
              <a:rPr lang="hr-HR" sz="1200" b="0" dirty="0"/>
              <a:t>Proračun je temeljni financijski dokument, godišnji plan u kojem je sadržana raspodjela sredstava za sve aktivnosti općine vezane uz funkcioniranje, održavanje i razvoj</a:t>
            </a:r>
          </a:p>
          <a:p>
            <a:pPr algn="just"/>
            <a:r>
              <a:rPr lang="hr-HR" sz="1200" b="0" dirty="0"/>
              <a:t>Akt kojim se procjenjuju prihodi i primitci te utvrđuju rashodi i izdaci jedinice lokalne ili regionalne (područne) samouprave za jednu godinu</a:t>
            </a:r>
          </a:p>
          <a:p>
            <a:pPr algn="just"/>
            <a:r>
              <a:rPr lang="hr-HR" sz="1200" b="0" dirty="0"/>
              <a:t>Proračun donosi predstavničko tijelo općine do kraja tekuće godine za narednu Proračunsku godinu na prijedlog načelnika kao izvršnog tijela općine</a:t>
            </a:r>
          </a:p>
          <a:p>
            <a:pPr algn="just"/>
            <a:r>
              <a:rPr lang="hr-HR" sz="1200" b="0" dirty="0"/>
              <a:t>Proračun u malom predstavlja sažetak Proračuna Općine, te na jednostavan i razumljiv način u kratkim crtama prikazuje planove i aktivnosti Općine u svezi korištenja Proračunskih sredstava </a:t>
            </a:r>
          </a:p>
          <a:p>
            <a:pPr algn="just"/>
            <a:endParaRPr lang="hr-HR" sz="1200" b="0" dirty="0"/>
          </a:p>
          <a:p>
            <a:endParaRPr lang="hr-HR" sz="1200" b="0" dirty="0"/>
          </a:p>
          <a:p>
            <a:endParaRPr lang="hr-HR" sz="1200" b="0" dirty="0"/>
          </a:p>
        </p:txBody>
      </p:sp>
    </p:spTree>
    <p:extLst>
      <p:ext uri="{BB962C8B-B14F-4D97-AF65-F5344CB8AC3E}">
        <p14:creationId xmlns:p14="http://schemas.microsoft.com/office/powerpoint/2010/main" val="296991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r-HR" dirty="0"/>
              <a:t>RIJEČ NAČELNIKA OPĆINE CESTICA</a:t>
            </a:r>
          </a:p>
        </p:txBody>
      </p:sp>
      <p:pic>
        <p:nvPicPr>
          <p:cNvPr id="1026" name="Picture 2" descr="C:\Users\Win7-1\Desktop\članci - Varaždinske vijesti\12768115_1546505402313539_7103178673883201422_o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204864"/>
            <a:ext cx="1828800" cy="133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2915816" y="2708920"/>
            <a:ext cx="54726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r-HR" sz="1200" dirty="0">
              <a:cs typeface="Aharoni" panose="02010803020104030203" pitchFamily="2" charset="-79"/>
            </a:endParaRPr>
          </a:p>
          <a:p>
            <a:pPr algn="just"/>
            <a:r>
              <a:rPr lang="hr-HR" sz="1200" dirty="0">
                <a:cs typeface="Aharoni" panose="02010803020104030203" pitchFamily="2" charset="-79"/>
              </a:rPr>
              <a:t>Poštovani mještani, </a:t>
            </a:r>
          </a:p>
          <a:p>
            <a:pPr algn="just"/>
            <a:r>
              <a:rPr lang="hr-HR" sz="1200" dirty="0">
                <a:cs typeface="Aharoni" panose="02010803020104030203" pitchFamily="2" charset="-79"/>
              </a:rPr>
              <a:t>pred Vama je Proračun u malom za 2025. godinu. </a:t>
            </a:r>
          </a:p>
          <a:p>
            <a:pPr algn="just"/>
            <a:r>
              <a:rPr lang="hr-HR" sz="1200" dirty="0">
                <a:cs typeface="Aharoni" panose="02010803020104030203" pitchFamily="2" charset="-79"/>
              </a:rPr>
              <a:t>tome i u 2025. godini zadržava se postojeći standard financiranja. Cilj nam je u 2025. godini očuvati postojeću financijsku stabilnost i izvršenje svih planiranih investicija. Postojeće ekonomske prilike uvjetuju kako visinu Proračuna, tako i mogućnosti financiranja, ali usprkos javnih potreba (sufinanciranje nabave udžbenika, troškovi stanovanja i ogrjeva za socijalno ugrožene, naknade roditeljima novorođene djece, pomoći studentima i umirovljenicima). Bitna su ulaganja u društvenu i gospodarsku infrastrukturu kao nužan preduvjet razvoja, stoga će i  u narednim razdobljima briga biti posvećena poboljšanju i izgradnji komunalne infrastrukture. U tijeku je realizacija mnogih projekata financiranih iz EU fondova, države i lokalnog proračuna. Briga o civilnom sektoru koji obuhvaća sve udruge općine kontinuitet je iz čega je vidljiv razvoj i na tom području.</a:t>
            </a:r>
          </a:p>
          <a:p>
            <a:pPr algn="just"/>
            <a:endParaRPr lang="hr-HR" sz="1200" dirty="0">
              <a:cs typeface="Aharoni" panose="02010803020104030203" pitchFamily="2" charset="-79"/>
            </a:endParaRPr>
          </a:p>
          <a:p>
            <a:pPr algn="just"/>
            <a:endParaRPr lang="hr-HR" sz="1200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479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hr-HR" dirty="0"/>
              <a:t>PRORAČUN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05064"/>
            <a:ext cx="7776864" cy="2265218"/>
          </a:xfrm>
        </p:spPr>
      </p:pic>
      <p:sp>
        <p:nvSpPr>
          <p:cNvPr id="5" name="TekstniOkvir 4"/>
          <p:cNvSpPr txBox="1"/>
          <p:nvPr/>
        </p:nvSpPr>
        <p:spPr>
          <a:xfrm>
            <a:off x="683568" y="1700808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PRORAČUN ČINI:</a:t>
            </a:r>
          </a:p>
          <a:p>
            <a:pPr marL="228600" indent="-228600">
              <a:buAutoNum type="arabicPeriod"/>
            </a:pPr>
            <a:r>
              <a:rPr lang="hr-HR" sz="1200" dirty="0"/>
              <a:t>OPĆI DIO : sastoji se od računa prihoda i rashoda te računa financiranja</a:t>
            </a:r>
          </a:p>
          <a:p>
            <a:pPr marL="228600" indent="-228600">
              <a:buAutoNum type="arabicPeriod"/>
            </a:pPr>
            <a:r>
              <a:rPr lang="hr-HR" sz="1200" dirty="0"/>
              <a:t>POSEBNI DIO: plan rashoda i izdataka iskazanih po vrstama, raspoređenih na razini upravnih odjela u programe koji se sastoji od aktivnosti i projekata </a:t>
            </a:r>
          </a:p>
          <a:p>
            <a:pPr marL="228600" indent="-228600">
              <a:buAutoNum type="arabicPeriod"/>
            </a:pPr>
            <a:r>
              <a:rPr lang="hr-HR" sz="1200" dirty="0"/>
              <a:t>PLAN RAZVOJNIH PROGRAMA: sadrži ciljeve i prioritete razvoja jedinice lokalne samouprave u naredne tri godine</a:t>
            </a:r>
          </a:p>
          <a:p>
            <a:pPr marL="228600" indent="-228600">
              <a:buAutoNum type="arabicPeriod"/>
            </a:pPr>
            <a:endParaRPr lang="hr-HR" sz="1200" dirty="0"/>
          </a:p>
          <a:p>
            <a:r>
              <a:rPr lang="hr-HR" sz="1200" dirty="0"/>
              <a:t>Rashodi proračuna: predškolski odgoj, socijalna skrb i zdravstvo, javne potrebe u sportu i kulturi, protupožarna i civilna zaštita, komunalno gospodarstvo (održavanje i gradnja objekata), zaštita okoliša, prostorno planiranje, materijalni rashodi i plaće</a:t>
            </a:r>
          </a:p>
          <a:p>
            <a:r>
              <a:rPr lang="hr-HR" sz="1200" dirty="0"/>
              <a:t>Proračun za 2025. godinu iznosi 6.509,356,00 EUR</a:t>
            </a:r>
          </a:p>
        </p:txBody>
      </p:sp>
    </p:spTree>
    <p:extLst>
      <p:ext uri="{BB962C8B-B14F-4D97-AF65-F5344CB8AC3E}">
        <p14:creationId xmlns:p14="http://schemas.microsoft.com/office/powerpoint/2010/main" val="333630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STRUKTURA PRIHODA I PRIMITAKA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427984" y="5949280"/>
            <a:ext cx="3312368" cy="720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r-HR" sz="1200" dirty="0"/>
          </a:p>
        </p:txBody>
      </p:sp>
      <p:graphicFrame>
        <p:nvGraphicFramePr>
          <p:cNvPr id="6" name="Grafikon 5"/>
          <p:cNvGraphicFramePr/>
          <p:nvPr>
            <p:extLst>
              <p:ext uri="{D42A27DB-BD31-4B8C-83A1-F6EECF244321}">
                <p14:modId xmlns:p14="http://schemas.microsoft.com/office/powerpoint/2010/main" val="1020935706"/>
              </p:ext>
            </p:extLst>
          </p:nvPr>
        </p:nvGraphicFramePr>
        <p:xfrm>
          <a:off x="395536" y="162880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0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STRUKTURA RASHODA I IZDATAKA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2694685"/>
              </p:ext>
            </p:extLst>
          </p:nvPr>
        </p:nvGraphicFramePr>
        <p:xfrm>
          <a:off x="612775" y="1600200"/>
          <a:ext cx="7487617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25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ZANIMLJIVOSTI u 2025 godini…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200" b="0" dirty="0"/>
              <a:t>Održavanje i rekonstrukcija nerazvrstanih cesta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Nastavak socijalnih i gospodarskih mjera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Dodjela bespovratnih potpora poduzetnicima, poljoprivrednicima i turizam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Javna ustanova Dječji vrtić Cestica – početak rada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Završetak rekonstrukcije društvenog doma u Gornjem Vratnu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Završetak izgradnje zgrade javne namjene u Jarkima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Energetska obnova domova u </a:t>
            </a:r>
            <a:r>
              <a:rPr lang="hr-HR" sz="1200" dirty="0" err="1"/>
              <a:t>Radovec</a:t>
            </a:r>
            <a:r>
              <a:rPr lang="hr-HR" sz="1200" dirty="0"/>
              <a:t> Polju, </a:t>
            </a:r>
            <a:r>
              <a:rPr lang="hr-HR" sz="1200" dirty="0" err="1"/>
              <a:t>Babincu</a:t>
            </a:r>
            <a:r>
              <a:rPr lang="hr-HR" sz="1200" dirty="0"/>
              <a:t> i Velikom </a:t>
            </a:r>
            <a:r>
              <a:rPr lang="hr-HR" sz="1200" dirty="0" err="1"/>
              <a:t>Lovrečanu</a:t>
            </a:r>
            <a:endParaRPr lang="hr-H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Pokretanje postupka izgradnje nove zgrade POS stanova u centru Cestice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Donošenje novog Prostornog plana Općine Cestica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b="0" dirty="0"/>
              <a:t>Tekuća održavanja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dirty="0"/>
          </a:p>
          <a:p>
            <a:endParaRPr lang="hr-HR" sz="1200" dirty="0"/>
          </a:p>
          <a:p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1828531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jan">
  <a:themeElements>
    <a:clrScheme name="Medij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j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j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811</TotalTime>
  <Words>449</Words>
  <Application>Microsoft Office PowerPoint</Application>
  <PresentationFormat>Prikaz na zaslonu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Aharoni</vt:lpstr>
      <vt:lpstr>Arial</vt:lpstr>
      <vt:lpstr>Calibri</vt:lpstr>
      <vt:lpstr>Tw Cen MT</vt:lpstr>
      <vt:lpstr>Wingdings</vt:lpstr>
      <vt:lpstr>Wingdings 2</vt:lpstr>
      <vt:lpstr>Medijan</vt:lpstr>
      <vt:lpstr>PRORAČUN U MALOM ZA 2025. GODINU</vt:lpstr>
      <vt:lpstr>OPĆENITO O PRORAČUNU</vt:lpstr>
      <vt:lpstr>RIJEČ NAČELNIKA OPĆINE CESTICA</vt:lpstr>
      <vt:lpstr>PRORAČUN</vt:lpstr>
      <vt:lpstr>STRUKTURA PRIHODA I PRIMITAKA</vt:lpstr>
      <vt:lpstr>STRUKTURA RASHODA I IZDATAKA</vt:lpstr>
      <vt:lpstr>ZANIMLJIVOSTI u 2025 godini…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PRORAČUN U MALOM ZA 2020. GODINU</dc:title>
  <dc:creator>Karmen</dc:creator>
  <cp:lastModifiedBy>Opcina Cestica</cp:lastModifiedBy>
  <cp:revision>44</cp:revision>
  <cp:lastPrinted>2025-01-24T13:45:57Z</cp:lastPrinted>
  <dcterms:created xsi:type="dcterms:W3CDTF">2019-12-20T08:15:58Z</dcterms:created>
  <dcterms:modified xsi:type="dcterms:W3CDTF">2025-01-24T13:46:04Z</dcterms:modified>
</cp:coreProperties>
</file>