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Uredite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Uredite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Uredite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Uredite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Uredite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Uredite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Uredite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tness.com.hr/zdravlje/um-tijelo/Glukagon-hormon-pomaze-u-mrsavljenju.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r.wikipedia.org/wiki/Psiha_(psihologija)" TargetMode="External"/><Relationship Id="rId2" Type="http://schemas.openxmlformats.org/officeDocument/2006/relationships/hyperlink" Target="https://hr.wikipedia.org/wiki/Tijelo_(biologija)" TargetMode="External"/><Relationship Id="rId1" Type="http://schemas.openxmlformats.org/officeDocument/2006/relationships/slideLayout" Target="../slideLayouts/slideLayout7.xml"/><Relationship Id="rId5" Type="http://schemas.openxmlformats.org/officeDocument/2006/relationships/hyperlink" Target="https://hr.wikipedia.org/wiki/Prehrana" TargetMode="External"/><Relationship Id="rId4" Type="http://schemas.openxmlformats.org/officeDocument/2006/relationships/hyperlink" Target="https://hr.wikipedia.org/wiki/Boles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tness.com.hr/zdravlje/um-tijelo/Hormon-rasta-HGH-ucinci-benefiti.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fitness.com.hr/prehrana/nutricionizam/Kako-najbolje-iskoristiti-inzulin.asp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6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701" y="-87085"/>
            <a:ext cx="5321449" cy="4354286"/>
          </a:xfrm>
          <a:prstGeom prst="rect">
            <a:avLst/>
          </a:prstGeom>
          <a:ln>
            <a:noFill/>
          </a:ln>
          <a:effectLst>
            <a:softEdge rad="112500"/>
          </a:effectLst>
        </p:spPr>
      </p:pic>
      <p:sp>
        <p:nvSpPr>
          <p:cNvPr id="2" name="Naslov 1"/>
          <p:cNvSpPr>
            <a:spLocks noGrp="1"/>
          </p:cNvSpPr>
          <p:nvPr>
            <p:ph type="ctrTitle"/>
          </p:nvPr>
        </p:nvSpPr>
        <p:spPr>
          <a:xfrm>
            <a:off x="2589213" y="3048000"/>
            <a:ext cx="8915399" cy="2325189"/>
          </a:xfrm>
        </p:spPr>
        <p:txBody>
          <a:bodyPr>
            <a:normAutofit/>
          </a:bodyPr>
          <a:lstStyle/>
          <a:p>
            <a:r>
              <a:rPr lang="hr-HR" dirty="0">
                <a:latin typeface="Algerian" panose="04020705040A02060702" pitchFamily="82" charset="0"/>
              </a:rPr>
              <a:t>JER SRCE PREPOZNAJE NAJBOLJE</a:t>
            </a:r>
          </a:p>
        </p:txBody>
      </p:sp>
      <p:sp>
        <p:nvSpPr>
          <p:cNvPr id="3" name="Podnaslov 2"/>
          <p:cNvSpPr>
            <a:spLocks noGrp="1"/>
          </p:cNvSpPr>
          <p:nvPr>
            <p:ph type="subTitle" idx="1"/>
          </p:nvPr>
        </p:nvSpPr>
        <p:spPr>
          <a:xfrm>
            <a:off x="2589213" y="5373189"/>
            <a:ext cx="8915399" cy="957942"/>
          </a:xfrm>
        </p:spPr>
        <p:txBody>
          <a:bodyPr>
            <a:normAutofit/>
          </a:bodyPr>
          <a:lstStyle/>
          <a:p>
            <a:r>
              <a:rPr lang="hr-HR" sz="3200" b="1" dirty="0">
                <a:latin typeface="Arial" panose="020B0604020202020204" pitchFamily="34" charset="0"/>
                <a:cs typeface="Arial" panose="020B0604020202020204" pitchFamily="34" charset="0"/>
              </a:rPr>
              <a:t>Važnost kretanja i rekreaciji</a:t>
            </a:r>
            <a:endParaRPr lang="hr-HR" sz="3200" dirty="0">
              <a:latin typeface="Arial" panose="020B0604020202020204" pitchFamily="34" charset="0"/>
              <a:cs typeface="Arial" panose="020B0604020202020204" pitchFamily="34" charset="0"/>
            </a:endParaRPr>
          </a:p>
          <a:p>
            <a:endParaRPr lang="hr-HR" sz="3200" dirty="0"/>
          </a:p>
        </p:txBody>
      </p:sp>
      <p:pic>
        <p:nvPicPr>
          <p:cNvPr id="4" name="Slika 3">
            <a:extLst>
              <a:ext uri="{FF2B5EF4-FFF2-40B4-BE49-F238E27FC236}">
                <a16:creationId xmlns:a16="http://schemas.microsoft.com/office/drawing/2014/main" id="{C51EEAB8-C6D0-AEA0-959F-BA52043DC665}"/>
              </a:ext>
            </a:extLst>
          </p:cNvPr>
          <p:cNvPicPr>
            <a:picLocks noChangeAspect="1"/>
          </p:cNvPicPr>
          <p:nvPr/>
        </p:nvPicPr>
        <p:blipFill>
          <a:blip r:embed="rId3"/>
          <a:stretch>
            <a:fillRect/>
          </a:stretch>
        </p:blipFill>
        <p:spPr>
          <a:xfrm>
            <a:off x="8340436" y="5043164"/>
            <a:ext cx="3546186" cy="1134951"/>
          </a:xfrm>
          <a:prstGeom prst="rect">
            <a:avLst/>
          </a:prstGeom>
        </p:spPr>
      </p:pic>
    </p:spTree>
    <p:extLst>
      <p:ext uri="{BB962C8B-B14F-4D97-AF65-F5344CB8AC3E}">
        <p14:creationId xmlns:p14="http://schemas.microsoft.com/office/powerpoint/2010/main" val="406445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223655" y="1302584"/>
            <a:ext cx="7813963" cy="3660105"/>
          </a:xfrm>
          <a:prstGeom prst="rect">
            <a:avLst/>
          </a:prstGeom>
        </p:spPr>
        <p:txBody>
          <a:bodyPr wrap="square">
            <a:spAutoFit/>
          </a:bodyPr>
          <a:lstStyle/>
          <a:p>
            <a:pPr>
              <a:lnSpc>
                <a:spcPct val="107000"/>
              </a:lnSpc>
              <a:spcAft>
                <a:spcPts val="800"/>
              </a:spcAft>
            </a:pP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8. </a:t>
            </a:r>
            <a:r>
              <a:rPr lang="hr-HR" b="1" dirty="0" err="1">
                <a:solidFill>
                  <a:srgbClr val="282536"/>
                </a:solidFill>
                <a:latin typeface="Arial" panose="020B0604020202020204" pitchFamily="34" charset="0"/>
                <a:ea typeface="Times New Roman" panose="02020603050405020304" pitchFamily="18" charset="0"/>
                <a:cs typeface="Times New Roman" panose="02020603050405020304" pitchFamily="18" charset="0"/>
              </a:rPr>
              <a:t>Glukagon</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Hormon koji također luči gušterača, ali mu je posao podizanja razine glukoze u krvi ("šećera u krvi"). Kada razina šećera u krvi pada, luči se </a:t>
            </a:r>
            <a:r>
              <a:rPr lang="hr-HR" dirty="0" err="1">
                <a:solidFill>
                  <a:srgbClr val="4A4953"/>
                </a:solidFill>
                <a:latin typeface="Arial" panose="020B0604020202020204" pitchFamily="34" charset="0"/>
                <a:ea typeface="Times New Roman" panose="02020603050405020304" pitchFamily="18" charset="0"/>
                <a:cs typeface="Times New Roman" panose="02020603050405020304" pitchFamily="18" charset="0"/>
              </a:rPr>
              <a:t>glukagon</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zalihe ugljikohidrata (glikogen) u </a:t>
            </a:r>
            <a:r>
              <a:rPr lang="hr-HR" dirty="0" err="1">
                <a:solidFill>
                  <a:srgbClr val="4A4953"/>
                </a:solidFill>
                <a:latin typeface="Arial" panose="020B0604020202020204" pitchFamily="34" charset="0"/>
                <a:ea typeface="Times New Roman" panose="02020603050405020304" pitchFamily="18" charset="0"/>
                <a:cs typeface="Times New Roman" panose="02020603050405020304" pitchFamily="18" charset="0"/>
              </a:rPr>
              <a:t>jetri</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otpuštaju se u krvotok, a razina šećera u krvi se podiže na normalnu razinu. To također uzrokuje razgradnju masnoće, tako da se može koristiti kao gorivo.</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u="sng" dirty="0" err="1">
                <a:solidFill>
                  <a:srgbClr val="CC3300"/>
                </a:solidFill>
                <a:latin typeface="Arial" panose="020B0604020202020204" pitchFamily="34" charset="0"/>
                <a:ea typeface="Times New Roman" panose="02020603050405020304" pitchFamily="18" charset="0"/>
                <a:cs typeface="Times New Roman" panose="02020603050405020304" pitchFamily="18" charset="0"/>
                <a:hlinkClick r:id="rId2"/>
              </a:rPr>
              <a:t>Glukagon</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se obično počinje izlučivati </a:t>
            </a: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​​nakon 30 minuta vježbanja</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 jer se razina glukoze u krvi počela smanjivati.</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Pokušajte sljedeći put tijekom vježbanja razmišljati o korisnim stvarima koje se događaju s vašim hormonima. To bi vas moglo potaknuti na više vježbanja!</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65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371601" y="1106441"/>
            <a:ext cx="9944099" cy="5290103"/>
          </a:xfrm>
          <a:prstGeom prst="rect">
            <a:avLst/>
          </a:prstGeom>
        </p:spPr>
        <p:txBody>
          <a:bodyPr wrap="square">
            <a:spAutoFit/>
          </a:bodyPr>
          <a:lstStyle/>
          <a:p>
            <a:pPr>
              <a:lnSpc>
                <a:spcPct val="107000"/>
              </a:lnSpc>
              <a:spcBef>
                <a:spcPts val="200"/>
              </a:spcBef>
              <a:spcAft>
                <a:spcPts val="0"/>
              </a:spcAft>
            </a:pPr>
            <a:r>
              <a:rPr lang="hr-HR" sz="1600" b="1" dirty="0">
                <a:solidFill>
                  <a:srgbClr val="8431D6"/>
                </a:solidFill>
                <a:latin typeface="Arial" panose="020B0604020202020204" pitchFamily="34" charset="0"/>
                <a:ea typeface="Times New Roman" panose="02020603050405020304" pitchFamily="18" charset="0"/>
                <a:cs typeface="Times New Roman" panose="02020603050405020304" pitchFamily="18" charset="0"/>
              </a:rPr>
              <a:t>Tjelesna aktivnost je izuzetno važan faktor očuvanja zdravlja i funkcionalnih sposobnosti čovjeka.</a:t>
            </a:r>
            <a:r>
              <a:rPr lang="hr-HR" sz="1600" b="1" dirty="0">
                <a:solidFill>
                  <a:srgbClr val="1F4D78"/>
                </a:solidFill>
                <a:latin typeface="Arial" panose="020B0604020202020204" pitchFamily="34" charset="0"/>
                <a:ea typeface="Times New Roman" panose="02020603050405020304" pitchFamily="18" charset="0"/>
                <a:cs typeface="Times New Roman" panose="02020603050405020304" pitchFamily="18" charset="0"/>
              </a:rPr>
              <a:t>  Daje poticaj tijelu za bolje učenje i fokus, sposobnosti za rad, održavanje fizičke i psihičke stabilnosti i ravnoteže. S druge strane, smanjenje kretanja može dovesti do zdravstvenih problema, slabije mišićne snage i zglobne pokretljivosti, raznih funkcionalnih poremećaja, smanjene </a:t>
            </a:r>
            <a:r>
              <a:rPr lang="hr-HR" sz="1600" b="1" dirty="0" err="1">
                <a:solidFill>
                  <a:srgbClr val="1F4D78"/>
                </a:solidFill>
                <a:latin typeface="Arial" panose="020B0604020202020204" pitchFamily="34" charset="0"/>
                <a:ea typeface="Times New Roman" panose="02020603050405020304" pitchFamily="18" charset="0"/>
                <a:cs typeface="Times New Roman" panose="02020603050405020304" pitchFamily="18" charset="0"/>
              </a:rPr>
              <a:t>socio</a:t>
            </a:r>
            <a:r>
              <a:rPr lang="hr-HR" sz="1600" b="1" dirty="0">
                <a:solidFill>
                  <a:srgbClr val="1F4D78"/>
                </a:solidFill>
                <a:latin typeface="Arial" panose="020B0604020202020204" pitchFamily="34" charset="0"/>
                <a:ea typeface="Times New Roman" panose="02020603050405020304" pitchFamily="18" charset="0"/>
                <a:cs typeface="Times New Roman" panose="02020603050405020304" pitchFamily="18" charset="0"/>
              </a:rPr>
              <a:t>-ekonomske stabilnosti, a nerijetko se priključuje psihička labilnost i smanjenje otpornosti na bolesti. </a:t>
            </a:r>
            <a:r>
              <a:rPr lang="hr-HR" sz="1600" b="1" dirty="0">
                <a:solidFill>
                  <a:srgbClr val="8431D6"/>
                </a:solidFill>
                <a:latin typeface="Arial" panose="020B0604020202020204" pitchFamily="34" charset="0"/>
                <a:ea typeface="Times New Roman" panose="02020603050405020304" pitchFamily="18" charset="0"/>
                <a:cs typeface="Times New Roman" panose="02020603050405020304" pitchFamily="18" charset="0"/>
              </a:rPr>
              <a:t>Život treba učiniti kvalitetnijim i dugovječnim, a jedan od preduvjeta je svakako fizička aktivnost.</a:t>
            </a:r>
            <a:r>
              <a:rPr lang="hr-HR" sz="1600" b="1" dirty="0">
                <a:solidFill>
                  <a:srgbClr val="1F4D78"/>
                </a:solidFill>
                <a:latin typeface="Arial" panose="020B0604020202020204" pitchFamily="34" charset="0"/>
                <a:ea typeface="Times New Roman" panose="02020603050405020304" pitchFamily="18" charset="0"/>
                <a:cs typeface="Times New Roman" panose="02020603050405020304" pitchFamily="18" charset="0"/>
              </a:rPr>
              <a:t> Ona podiže razinu plućnog kapaciteta, smanjuje mogućnost obolijevanja od osteoporoze, bolesti krvožilnog sustava (</a:t>
            </a:r>
            <a:r>
              <a:rPr lang="hr-HR" sz="1600" b="1" spc="25"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Što su kardiovaskularne bolesti</a:t>
            </a:r>
            <a:endParaRPr lang="hr-HR" sz="16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Kao što im samo ime kaže, kardiovaskularne bolesti (KVB) su bolesti srca i krvnih žila, u većini uzrokovanih </a:t>
            </a:r>
            <a:r>
              <a:rPr lang="hr-HR" sz="1600" b="1" dirty="0" err="1">
                <a:solidFill>
                  <a:srgbClr val="555555"/>
                </a:solidFill>
                <a:latin typeface="Arial" panose="020B0604020202020204" pitchFamily="34" charset="0"/>
                <a:ea typeface="Times New Roman" panose="02020603050405020304" pitchFamily="18" charset="0"/>
                <a:cs typeface="Times New Roman" panose="02020603050405020304" pitchFamily="18" charset="0"/>
              </a:rPr>
              <a:t>aterosklerozom</a:t>
            </a: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 odnosno promjene, oštećenja i naslage na </a:t>
            </a:r>
            <a:r>
              <a:rPr lang="hr-HR" sz="1600" b="1" dirty="0" err="1">
                <a:solidFill>
                  <a:srgbClr val="555555"/>
                </a:solidFill>
                <a:latin typeface="Arial" panose="020B0604020202020204" pitchFamily="34" charset="0"/>
                <a:ea typeface="Times New Roman" panose="02020603050405020304" pitchFamily="18" charset="0"/>
                <a:cs typeface="Times New Roman" panose="02020603050405020304" pitchFamily="18" charset="0"/>
              </a:rPr>
              <a:t>stijenci</a:t>
            </a: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 arterija.</a:t>
            </a:r>
            <a:endParaRPr lang="hr-H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Sve bolesti srca, vaskularne bolesti mozga i bolesti krvnih žila mozga spadaju u kardiovaskularne bolesti. Najčešće kardiovaskularne bolesti uključuju koronarnu srčanu bolest (npr. srčani udar) i cerebrovaskularnu bolest (npr. moždani udar). Kontrola čimbenika rizika kao što su prehrana, tjelesna aktivnost, upotreba duhanskih proizvoda i kontrola krvnog tlaka mogu smanjiti rizik od kardiovaskularnih bolesti.</a:t>
            </a:r>
            <a:endParaRPr lang="hr-H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KVB su vodeći uzrok smrti i invaliditeta u svijetu: više od 17,5 milijuna ljudi svake godine umre od kardiovaskularnih bolesti. </a:t>
            </a:r>
            <a:r>
              <a:rPr lang="hr-HR" sz="1600" b="1" dirty="0" err="1">
                <a:solidFill>
                  <a:srgbClr val="555555"/>
                </a:solidFill>
                <a:latin typeface="Arial" panose="020B0604020202020204" pitchFamily="34" charset="0"/>
                <a:ea typeface="Times New Roman" panose="02020603050405020304" pitchFamily="18" charset="0"/>
                <a:cs typeface="Times New Roman" panose="02020603050405020304" pitchFamily="18" charset="0"/>
              </a:rPr>
              <a:t>Ishemijska</a:t>
            </a:r>
            <a:r>
              <a:rPr lang="hr-HR" sz="16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 srčana bolest (npr. srčani udar) je odgovorna za 7,3 milijuna od ukupnog broja kardiovaskularnih smrti, a cerebrovaskularne bolesti (npr. moždani udar) su odgovorne za 6,2 milijuna smrti.</a:t>
            </a:r>
            <a:endParaRPr lang="hr-H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590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930236" y="2049198"/>
            <a:ext cx="7720446" cy="4044056"/>
          </a:xfrm>
          <a:prstGeom prst="rect">
            <a:avLst/>
          </a:prstGeom>
        </p:spPr>
        <p:txBody>
          <a:bodyPr wrap="square">
            <a:spAutoFit/>
          </a:bodyPr>
          <a:lstStyle/>
          <a:p>
            <a:pPr>
              <a:lnSpc>
                <a:spcPct val="107000"/>
              </a:lnSpc>
              <a:spcBef>
                <a:spcPts val="1800"/>
              </a:spcBef>
              <a:spcAft>
                <a:spcPts val="1800"/>
              </a:spcAft>
            </a:pPr>
            <a:r>
              <a:rPr lang="hr-HR" sz="2400" dirty="0">
                <a:latin typeface="Arial" panose="020B0604020202020204" pitchFamily="34" charset="0"/>
                <a:ea typeface="Times New Roman" panose="02020603050405020304" pitchFamily="18" charset="0"/>
                <a:cs typeface="Times New Roman" panose="02020603050405020304" pitchFamily="18" charset="0"/>
              </a:rPr>
              <a:t>-Tjelesna aktivnost važna je u prevenciji i liječenju povišenog krvnog tlaka i šećerne bolesti, odlična je terapija kod degenerativnih bolesti zglobova (artroze, spondiloze), povoljno djeluje na rad probavnog sustava, omogućava bolji san, potiče bolju cirkulaciju krvožilnog i limfnog sustava, podržava </a:t>
            </a:r>
            <a:r>
              <a:rPr lang="hr-HR" sz="2400" dirty="0" err="1">
                <a:latin typeface="Arial" panose="020B0604020202020204" pitchFamily="34" charset="0"/>
                <a:ea typeface="Times New Roman" panose="02020603050405020304" pitchFamily="18" charset="0"/>
                <a:cs typeface="Times New Roman" panose="02020603050405020304" pitchFamily="18" charset="0"/>
              </a:rPr>
              <a:t>lokomotorni</a:t>
            </a:r>
            <a:r>
              <a:rPr lang="hr-HR" sz="2400" dirty="0">
                <a:latin typeface="Arial" panose="020B0604020202020204" pitchFamily="34" charset="0"/>
                <a:ea typeface="Times New Roman" panose="02020603050405020304" pitchFamily="18" charset="0"/>
                <a:cs typeface="Times New Roman" panose="02020603050405020304" pitchFamily="18" charset="0"/>
              </a:rPr>
              <a:t> sistem i dobru </a:t>
            </a:r>
            <a:r>
              <a:rPr lang="hr-HR" sz="2400" dirty="0" err="1">
                <a:latin typeface="Arial" panose="020B0604020202020204" pitchFamily="34" charset="0"/>
                <a:ea typeface="Times New Roman" panose="02020603050405020304" pitchFamily="18" charset="0"/>
                <a:cs typeface="Times New Roman" panose="02020603050405020304" pitchFamily="18" charset="0"/>
              </a:rPr>
              <a:t>posturu</a:t>
            </a:r>
            <a:r>
              <a:rPr lang="hr-HR" sz="2400" dirty="0">
                <a:latin typeface="Arial" panose="020B0604020202020204" pitchFamily="34" charset="0"/>
                <a:ea typeface="Times New Roman" panose="02020603050405020304" pitchFamily="18" charset="0"/>
                <a:cs typeface="Times New Roman" panose="02020603050405020304" pitchFamily="18" charset="0"/>
              </a:rPr>
              <a:t> tijela, podiže imunološki sustav organizma. Zbog ljekovitog djelovanja i u medicini se koriste pokreti i fizička aktivnost kao dio terapije u liječenju određenih bolesti</a:t>
            </a:r>
            <a:r>
              <a:rPr lang="hr-HR" sz="2400" b="1" dirty="0">
                <a:latin typeface="Arial" panose="020B0604020202020204" pitchFamily="34" charset="0"/>
                <a:ea typeface="Times New Roman" panose="02020603050405020304" pitchFamily="18" charset="0"/>
                <a:cs typeface="Times New Roman" panose="02020603050405020304" pitchFamily="18" charset="0"/>
              </a:rPr>
              <a:t>. </a:t>
            </a:r>
            <a:endParaRPr lang="hr-H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060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voznja biciklom"/>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43056"/>
            <a:ext cx="9341427" cy="5801880"/>
          </a:xfrm>
          <a:prstGeom prst="rect">
            <a:avLst/>
          </a:prstGeom>
          <a:noFill/>
          <a:ln>
            <a:noFill/>
          </a:ln>
          <a:effectLst>
            <a:outerShdw blurRad="50800" dist="50800" dir="5400000" algn="ctr" rotWithShape="0">
              <a:srgbClr val="000000"/>
            </a:outerShdw>
          </a:effectLst>
        </p:spPr>
      </p:pic>
      <p:sp>
        <p:nvSpPr>
          <p:cNvPr id="3" name="Pravokutnik 2"/>
          <p:cNvSpPr/>
          <p:nvPr/>
        </p:nvSpPr>
        <p:spPr>
          <a:xfrm>
            <a:off x="1832263" y="1222214"/>
            <a:ext cx="6179127" cy="3416320"/>
          </a:xfrm>
          <a:prstGeom prst="rect">
            <a:avLst/>
          </a:prstGeom>
        </p:spPr>
        <p:txBody>
          <a:bodyPr wrap="square">
            <a:spAutoFit/>
          </a:bodyPr>
          <a:lstStyle/>
          <a:p>
            <a:r>
              <a:rPr lang="hr-HR" b="1" dirty="0">
                <a:solidFill>
                  <a:schemeClr val="bg1"/>
                </a:solidFill>
                <a:latin typeface="Arial" panose="020B0604020202020204" pitchFamily="34" charset="0"/>
                <a:cs typeface="Arial" panose="020B0604020202020204" pitchFamily="34" charset="0"/>
              </a:rPr>
              <a:t>Kako zaštititi svoje srce</a:t>
            </a:r>
          </a:p>
          <a:p>
            <a:r>
              <a:rPr lang="hr-HR" dirty="0">
                <a:solidFill>
                  <a:schemeClr val="bg1"/>
                </a:solidFill>
                <a:latin typeface="Arial" panose="020B0604020202020204" pitchFamily="34" charset="0"/>
                <a:cs typeface="Arial" panose="020B0604020202020204" pitchFamily="34" charset="0"/>
              </a:rPr>
              <a:t>Većina glavnih čimbenika rizika za kardiovaskularne bolesti može se kontrolirati. KAKO?</a:t>
            </a:r>
          </a:p>
          <a:p>
            <a:endParaRPr lang="hr-HR" dirty="0">
              <a:solidFill>
                <a:schemeClr val="bg1"/>
              </a:solidFill>
              <a:latin typeface="Arial" panose="020B0604020202020204" pitchFamily="34" charset="0"/>
              <a:cs typeface="Arial" panose="020B0604020202020204" pitchFamily="34" charset="0"/>
            </a:endParaRPr>
          </a:p>
          <a:p>
            <a:r>
              <a:rPr lang="hr-HR" b="1" dirty="0">
                <a:solidFill>
                  <a:schemeClr val="bg1"/>
                </a:solidFill>
                <a:latin typeface="Arial" panose="020B0604020202020204" pitchFamily="34" charset="0"/>
                <a:cs typeface="Arial" panose="020B0604020202020204" pitchFamily="34" charset="0"/>
              </a:rPr>
              <a:t>*Budite aktivni</a:t>
            </a:r>
          </a:p>
          <a:p>
            <a:r>
              <a:rPr lang="hr-HR" dirty="0">
                <a:solidFill>
                  <a:schemeClr val="bg1"/>
                </a:solidFill>
                <a:latin typeface="Arial" panose="020B0604020202020204" pitchFamily="34" charset="0"/>
                <a:cs typeface="Arial" panose="020B0604020202020204" pitchFamily="34" charset="0"/>
              </a:rPr>
              <a:t>Samo 30 minuta tjelesne aktivnosti dnevno može pomoći spriječiti srčani i moždani udar. Pokušajte učiniti tjelovježbu sastavnim dijelom svoga života: koristite stube umjesto dizala, siđite s autobusa nekoliko stanica prije odredišta i prošećite ostatak puta. Tjelesna aktivnost je i izvrstan način za smanjenje stresa i kontrolu tjelesne težine,  također dva čimbenika rizika za kardiovaskularne bolesti.</a:t>
            </a:r>
          </a:p>
        </p:txBody>
      </p:sp>
    </p:spTree>
    <p:extLst>
      <p:ext uri="{BB962C8B-B14F-4D97-AF65-F5344CB8AC3E}">
        <p14:creationId xmlns:p14="http://schemas.microsoft.com/office/powerpoint/2010/main" val="426118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hr-HR" sz="2400" dirty="0">
                <a:latin typeface="Arial" panose="020B0604020202020204" pitchFamily="34" charset="0"/>
                <a:cs typeface="Arial" panose="020B0604020202020204" pitchFamily="34" charset="0"/>
              </a:rPr>
              <a:t>Prestanite pušiti i zaštitite se od duhanskog dima</a:t>
            </a:r>
          </a:p>
          <a:p>
            <a:r>
              <a:rPr lang="hr-HR" sz="2400" dirty="0">
                <a:latin typeface="Arial" panose="020B0604020202020204" pitchFamily="34" charset="0"/>
                <a:cs typeface="Arial" panose="020B0604020202020204" pitchFamily="34" charset="0"/>
              </a:rPr>
              <a:t>Zdravije se hranite</a:t>
            </a:r>
          </a:p>
          <a:p>
            <a:r>
              <a:rPr lang="hr-HR" sz="2400" dirty="0">
                <a:latin typeface="Arial" panose="020B0604020202020204" pitchFamily="34" charset="0"/>
                <a:cs typeface="Arial" panose="020B0604020202020204" pitchFamily="34" charset="0"/>
              </a:rPr>
              <a:t>Održavajte primjerenu tjelesnu težinu</a:t>
            </a:r>
          </a:p>
          <a:p>
            <a:r>
              <a:rPr lang="hr-HR" sz="2400" dirty="0">
                <a:latin typeface="Arial" panose="020B0604020202020204" pitchFamily="34" charset="0"/>
                <a:cs typeface="Arial" panose="020B0604020202020204" pitchFamily="34" charset="0"/>
              </a:rPr>
              <a:t>Procijenite svoj rizik</a:t>
            </a:r>
          </a:p>
          <a:p>
            <a:endParaRPr lang="hr-HR" dirty="0"/>
          </a:p>
        </p:txBody>
      </p:sp>
    </p:spTree>
    <p:extLst>
      <p:ext uri="{BB962C8B-B14F-4D97-AF65-F5344CB8AC3E}">
        <p14:creationId xmlns:p14="http://schemas.microsoft.com/office/powerpoint/2010/main" val="145460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081645" y="388505"/>
            <a:ext cx="6096000" cy="6184898"/>
          </a:xfrm>
          <a:prstGeom prst="rect">
            <a:avLst/>
          </a:prstGeom>
        </p:spPr>
        <p:txBody>
          <a:bodyPr>
            <a:spAutoFit/>
          </a:bodyPr>
          <a:lstStyle/>
          <a:p>
            <a:pPr>
              <a:lnSpc>
                <a:spcPct val="107000"/>
              </a:lnSpc>
              <a:spcBef>
                <a:spcPts val="1800"/>
              </a:spcBef>
              <a:spcAft>
                <a:spcPts val="1800"/>
              </a:spcAft>
            </a:pPr>
            <a:r>
              <a:rPr lang="hr-HR" b="1" dirty="0">
                <a:solidFill>
                  <a:srgbClr val="3366FF"/>
                </a:solidFill>
                <a:latin typeface="Arial" panose="020B0604020202020204" pitchFamily="34" charset="0"/>
                <a:ea typeface="Times New Roman" panose="02020603050405020304" pitchFamily="18" charset="0"/>
                <a:cs typeface="Times New Roman" panose="02020603050405020304" pitchFamily="18" charset="0"/>
              </a:rPr>
              <a:t>Nastojte pronaći adekvatan nivo tjelesne aktivnosti i pridržavati ga se u najvećoj mogućoj mjeri. Lagana šetnja, nordijsko hodanje, jogging ili biciklizam dobar su odabir. Važno je uključiti vježbe istezanja mišića oko ključnih zglobova. To su vrat i rameni pojas, kralješnica, šake i prsti, kukovi, koljena i skočni zglobovi.</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800"/>
              </a:spcBef>
              <a:spcAft>
                <a:spcPts val="1800"/>
              </a:spcAft>
            </a:pPr>
            <a:r>
              <a:rPr lang="hr-HR" b="1" dirty="0">
                <a:solidFill>
                  <a:srgbClr val="3366FF"/>
                </a:solidFill>
                <a:latin typeface="Arial" panose="020B0604020202020204" pitchFamily="34" charset="0"/>
                <a:ea typeface="Times New Roman" panose="02020603050405020304" pitchFamily="18" charset="0"/>
                <a:cs typeface="Times New Roman" panose="02020603050405020304" pitchFamily="18" charset="0"/>
              </a:rPr>
              <a:t>Vježbe istezanja smanjuju mogućnost povreda, upala mišića i povećavaju efekte vježbanja.</a:t>
            </a:r>
            <a:r>
              <a:rPr lang="hr-HR" dirty="0">
                <a:solidFill>
                  <a:srgbClr val="3366FF"/>
                </a:solidFill>
                <a:latin typeface="Arial" panose="020B0604020202020204" pitchFamily="34" charset="0"/>
                <a:ea typeface="Times New Roman" panose="02020603050405020304" pitchFamily="18" charset="0"/>
                <a:cs typeface="Times New Roman" panose="02020603050405020304" pitchFamily="18" charset="0"/>
              </a:rPr>
              <a:t> </a:t>
            </a:r>
            <a:r>
              <a:rPr lang="hr-HR" b="1" dirty="0">
                <a:solidFill>
                  <a:srgbClr val="3366FF"/>
                </a:solidFill>
                <a:latin typeface="Arial" panose="020B0604020202020204" pitchFamily="34" charset="0"/>
                <a:ea typeface="Times New Roman" panose="02020603050405020304" pitchFamily="18" charset="0"/>
                <a:cs typeface="Times New Roman" panose="02020603050405020304" pitchFamily="18" charset="0"/>
              </a:rPr>
              <a:t>Produbljivanjem razine disanja potičete bolju opskrbu organizma kisikom. </a:t>
            </a:r>
            <a:r>
              <a:rPr lang="hr-HR" dirty="0">
                <a:latin typeface="Arial" panose="020B0604020202020204" pitchFamily="34" charset="0"/>
                <a:ea typeface="Times New Roman" panose="02020603050405020304" pitchFamily="18" charset="0"/>
                <a:cs typeface="Times New Roman" panose="02020603050405020304" pitchFamily="18" charset="0"/>
              </a:rPr>
              <a:t>Ne zaboravite uključiti vježbe za dinamičku stabilnost, možete ih raditi kroz hodanje i stajanje na kosinama ili nestabilnim podlogama kao što je npr. pijesak. Time potičete spretnost i smanjujete mogućnost padova i nesretnih posljedica. </a:t>
            </a:r>
            <a:r>
              <a:rPr lang="hr-HR" b="1" dirty="0">
                <a:solidFill>
                  <a:srgbClr val="3366FF"/>
                </a:solidFill>
                <a:latin typeface="Arial" panose="020B0604020202020204" pitchFamily="34" charset="0"/>
                <a:ea typeface="Times New Roman" panose="02020603050405020304" pitchFamily="18" charset="0"/>
                <a:cs typeface="Times New Roman" panose="02020603050405020304" pitchFamily="18" charset="0"/>
              </a:rPr>
              <a:t>Svakodnevna fizička aktivnost od pola sata pokazuje najbolje rezultate, a ako si to ne možete priuštiti, odvojite vrijeme za rekreaciju barem 3 puta tjedno i tijelo će vam biti zahvalno.</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Slika 2"/>
          <p:cNvPicPr>
            <a:picLocks noChangeAspect="1"/>
          </p:cNvPicPr>
          <p:nvPr/>
        </p:nvPicPr>
        <p:blipFill>
          <a:blip r:embed="rId2"/>
          <a:stretch>
            <a:fillRect/>
          </a:stretch>
        </p:blipFill>
        <p:spPr>
          <a:xfrm>
            <a:off x="8177645" y="924792"/>
            <a:ext cx="3906982" cy="4842164"/>
          </a:xfrm>
          <a:prstGeom prst="rect">
            <a:avLst/>
          </a:prstGeom>
          <a:ln>
            <a:noFill/>
          </a:ln>
          <a:effectLst>
            <a:softEdge rad="112500"/>
          </a:effectLst>
        </p:spPr>
      </p:pic>
    </p:spTree>
    <p:extLst>
      <p:ext uri="{BB962C8B-B14F-4D97-AF65-F5344CB8AC3E}">
        <p14:creationId xmlns:p14="http://schemas.microsoft.com/office/powerpoint/2010/main" val="397960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0" y="0"/>
            <a:ext cx="12192000" cy="6858000"/>
          </a:xfrm>
          <a:prstGeom prst="rect">
            <a:avLst/>
          </a:prstGeom>
        </p:spPr>
      </p:pic>
      <p:sp>
        <p:nvSpPr>
          <p:cNvPr id="2" name="Pravokutnik 1"/>
          <p:cNvSpPr/>
          <p:nvPr/>
        </p:nvSpPr>
        <p:spPr>
          <a:xfrm>
            <a:off x="4339937" y="4759438"/>
            <a:ext cx="6096000" cy="2020874"/>
          </a:xfrm>
          <a:prstGeom prst="rect">
            <a:avLst/>
          </a:prstGeom>
        </p:spPr>
        <p:txBody>
          <a:bodyPr>
            <a:spAutoFit/>
          </a:bodyPr>
          <a:lstStyle/>
          <a:p>
            <a:pPr>
              <a:lnSpc>
                <a:spcPct val="107000"/>
              </a:lnSpc>
              <a:spcBef>
                <a:spcPts val="1800"/>
              </a:spcBef>
              <a:spcAft>
                <a:spcPts val="1800"/>
              </a:spcAft>
            </a:pPr>
            <a:r>
              <a:rPr lang="hr-HR" b="1" dirty="0">
                <a:latin typeface="Arial" panose="020B0604020202020204" pitchFamily="34" charset="0"/>
                <a:ea typeface="Times New Roman" panose="02020603050405020304" pitchFamily="18" charset="0"/>
                <a:cs typeface="Times New Roman" panose="02020603050405020304" pitchFamily="18" charset="0"/>
              </a:rPr>
              <a:t>“Kretanje može zamijeniti mnoge lijekove, ali ni jedan lijek ne može zamijeniti kretanje!”.</a:t>
            </a:r>
            <a:endParaRPr lang="hr-H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800"/>
              </a:spcBef>
              <a:spcAft>
                <a:spcPts val="1800"/>
              </a:spcAft>
            </a:pPr>
            <a:r>
              <a:rPr lang="hr-HR" b="1" dirty="0">
                <a:latin typeface="Arial" panose="020B0604020202020204" pitchFamily="34" charset="0"/>
                <a:ea typeface="Times New Roman" panose="02020603050405020304" pitchFamily="18" charset="0"/>
                <a:cs typeface="Times New Roman" panose="02020603050405020304" pitchFamily="18" charset="0"/>
              </a:rPr>
              <a:t>Kada bi se tjelesna aktivnost mogla „upakirati“ u formu tablete, bio bi to naj </a:t>
            </a:r>
            <a:r>
              <a:rPr lang="hr-HR" b="1" dirty="0" err="1">
                <a:latin typeface="Arial" panose="020B0604020202020204" pitchFamily="34" charset="0"/>
                <a:ea typeface="Times New Roman" panose="02020603050405020304" pitchFamily="18" charset="0"/>
                <a:cs typeface="Times New Roman" panose="02020603050405020304" pitchFamily="18" charset="0"/>
              </a:rPr>
              <a:t>propisivaniji</a:t>
            </a:r>
            <a:r>
              <a:rPr lang="hr-HR" b="1" dirty="0">
                <a:latin typeface="Arial" panose="020B0604020202020204" pitchFamily="34" charset="0"/>
                <a:ea typeface="Times New Roman" panose="02020603050405020304" pitchFamily="18" charset="0"/>
                <a:cs typeface="Times New Roman" panose="02020603050405020304" pitchFamily="18" charset="0"/>
              </a:rPr>
              <a:t> lijek današnjice u svijetu.</a:t>
            </a:r>
            <a:endParaRPr lang="hr-H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713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172" y="0"/>
            <a:ext cx="6858000" cy="6858000"/>
          </a:xfrm>
          <a:prstGeom prst="rect">
            <a:avLst/>
          </a:prstGeom>
          <a:ln>
            <a:noFill/>
          </a:ln>
          <a:effectLst>
            <a:softEdge rad="112500"/>
          </a:effectLst>
        </p:spPr>
      </p:pic>
      <p:sp>
        <p:nvSpPr>
          <p:cNvPr id="2" name="Pravokutnik 1"/>
          <p:cNvSpPr/>
          <p:nvPr/>
        </p:nvSpPr>
        <p:spPr>
          <a:xfrm>
            <a:off x="7117772" y="5093391"/>
            <a:ext cx="3468826" cy="1504836"/>
          </a:xfrm>
          <a:prstGeom prst="rect">
            <a:avLst/>
          </a:prstGeom>
        </p:spPr>
        <p:txBody>
          <a:bodyPr wrap="square">
            <a:spAutoFit/>
          </a:bodyPr>
          <a:lstStyle/>
          <a:p>
            <a:pPr>
              <a:lnSpc>
                <a:spcPct val="107000"/>
              </a:lnSpc>
              <a:spcBef>
                <a:spcPts val="1800"/>
              </a:spcBef>
              <a:spcAft>
                <a:spcPts val="1800"/>
              </a:spcAft>
            </a:pPr>
            <a:r>
              <a:rPr lang="hr-HR" sz="4400" b="1" dirty="0">
                <a:latin typeface="Algerian" panose="04020705040A02060702" pitchFamily="82" charset="0"/>
                <a:ea typeface="Times New Roman" panose="02020603050405020304" pitchFamily="18" charset="0"/>
                <a:cs typeface="Times New Roman" panose="02020603050405020304" pitchFamily="18" charset="0"/>
              </a:rPr>
              <a:t>HVALA NA PAŽNJI !</a:t>
            </a:r>
            <a:endParaRPr lang="hr-HR" sz="4400" dirty="0">
              <a:effectLst/>
              <a:latin typeface="Algerian" panose="04020705040A02060702" pitchFamily="82" charset="0"/>
              <a:ea typeface="Calibri" panose="020F0502020204030204" pitchFamily="34" charset="0"/>
              <a:cs typeface="Times New Roman" panose="02020603050405020304" pitchFamily="18" charset="0"/>
            </a:endParaRPr>
          </a:p>
        </p:txBody>
      </p:sp>
      <p:pic>
        <p:nvPicPr>
          <p:cNvPr id="4" name="Slika 3">
            <a:extLst>
              <a:ext uri="{FF2B5EF4-FFF2-40B4-BE49-F238E27FC236}">
                <a16:creationId xmlns:a16="http://schemas.microsoft.com/office/drawing/2014/main" id="{8BD76EA5-5FE3-9E59-59EB-A6113EED874E}"/>
              </a:ext>
            </a:extLst>
          </p:cNvPr>
          <p:cNvPicPr>
            <a:picLocks noChangeAspect="1"/>
          </p:cNvPicPr>
          <p:nvPr/>
        </p:nvPicPr>
        <p:blipFill>
          <a:blip r:embed="rId3"/>
          <a:stretch>
            <a:fillRect/>
          </a:stretch>
        </p:blipFill>
        <p:spPr>
          <a:xfrm>
            <a:off x="414928" y="4812145"/>
            <a:ext cx="3948884" cy="1262014"/>
          </a:xfrm>
          <a:prstGeom prst="rect">
            <a:avLst/>
          </a:prstGeom>
        </p:spPr>
      </p:pic>
    </p:spTree>
    <p:extLst>
      <p:ext uri="{BB962C8B-B14F-4D97-AF65-F5344CB8AC3E}">
        <p14:creationId xmlns:p14="http://schemas.microsoft.com/office/powerpoint/2010/main" val="333121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048000" y="1752836"/>
            <a:ext cx="6096000" cy="3352328"/>
          </a:xfrm>
          <a:prstGeom prst="rect">
            <a:avLst/>
          </a:prstGeom>
        </p:spPr>
        <p:txBody>
          <a:bodyPr>
            <a:spAutoFit/>
          </a:bodyPr>
          <a:lstStyle/>
          <a:p>
            <a:pPr algn="ctr">
              <a:lnSpc>
                <a:spcPct val="107000"/>
              </a:lnSpc>
              <a:spcAft>
                <a:spcPts val="800"/>
              </a:spcAft>
            </a:pPr>
            <a:r>
              <a:rPr lang="hr-HR" b="1" dirty="0">
                <a:solidFill>
                  <a:srgbClr val="202122"/>
                </a:solidFill>
                <a:latin typeface="Arial" panose="020B0604020202020204" pitchFamily="34" charset="0"/>
                <a:ea typeface="Calibri" panose="020F0502020204030204" pitchFamily="34" charset="0"/>
                <a:cs typeface="Times New Roman" panose="02020603050405020304" pitchFamily="18" charset="0"/>
              </a:rPr>
              <a:t>Zdravlje</a:t>
            </a:r>
            <a:r>
              <a:rPr lang="hr-HR" dirty="0">
                <a:solidFill>
                  <a:srgbClr val="202122"/>
                </a:solidFill>
                <a:latin typeface="Arial" panose="020B0604020202020204" pitchFamily="34" charset="0"/>
                <a:ea typeface="Calibri" panose="020F0502020204030204" pitchFamily="34" charset="0"/>
                <a:cs typeface="Times New Roman" panose="02020603050405020304" pitchFamily="18" charset="0"/>
              </a:rPr>
              <a:t> se određuje (definira) kao visoki stupanj opće funkcionalnosti organizma, odnosno nenarušenost funkcionalnosti organizma, harmonija i nenarušenost intelektualnih i bioloških funkcija. Također se, u proširenom smislu može promatrati kao stanje dobrog </a:t>
            </a:r>
            <a:r>
              <a:rPr lang="hr-HR"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2" tooltip="Tijelo (biologija)"/>
              </a:rPr>
              <a:t>tjelesnog</a:t>
            </a:r>
            <a:r>
              <a:rPr lang="hr-HR"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hr-HR"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3" tooltip="Psiha (psihologija)"/>
              </a:rPr>
              <a:t>psihičkog</a:t>
            </a:r>
            <a:r>
              <a:rPr lang="hr-HR" dirty="0">
                <a:solidFill>
                  <a:srgbClr val="202122"/>
                </a:solidFill>
                <a:latin typeface="Arial" panose="020B0604020202020204" pitchFamily="34" charset="0"/>
                <a:ea typeface="Calibri" panose="020F0502020204030204" pitchFamily="34" charset="0"/>
                <a:cs typeface="Times New Roman" panose="02020603050405020304" pitchFamily="18" charset="0"/>
              </a:rPr>
              <a:t> i društvenog blagostanja. Zdravlje se najčešće upotrebljava kao pojam odsustva od </a:t>
            </a:r>
            <a:r>
              <a:rPr lang="hr-HR"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4" tooltip="Bolest"/>
              </a:rPr>
              <a:t>bolesti</a:t>
            </a:r>
            <a:r>
              <a:rPr lang="hr-HR" dirty="0">
                <a:solidFill>
                  <a:srgbClr val="202122"/>
                </a:solidFill>
                <a:latin typeface="Arial" panose="020B0604020202020204" pitchFamily="34" charset="0"/>
                <a:ea typeface="Calibri" panose="020F0502020204030204" pitchFamily="34" charset="0"/>
                <a:cs typeface="Times New Roman" panose="02020603050405020304" pitchFamily="18" charset="0"/>
              </a:rPr>
              <a:t>, traume (ozljede i njihovih posljedica), deformacija i duševnih poremećaja. Neki od uvjeta zdravlja su uravnotežena </a:t>
            </a:r>
            <a:r>
              <a:rPr lang="hr-HR"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5" tooltip="Prehrana"/>
              </a:rPr>
              <a:t>prehrana</a:t>
            </a:r>
            <a:r>
              <a:rPr lang="hr-HR" dirty="0">
                <a:solidFill>
                  <a:srgbClr val="202122"/>
                </a:solidFill>
                <a:latin typeface="Arial" panose="020B0604020202020204" pitchFamily="34" charset="0"/>
                <a:ea typeface="Calibri" panose="020F0502020204030204" pitchFamily="34" charset="0"/>
                <a:cs typeface="Times New Roman" panose="02020603050405020304" pitchFamily="18" charset="0"/>
              </a:rPr>
              <a:t>, tjelesna aktivnost i higijena, te stabilne obiteljske i društvene okolnosti.</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2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59527" y="2555356"/>
            <a:ext cx="6096000" cy="4428905"/>
          </a:xfrm>
          <a:prstGeom prst="rect">
            <a:avLst/>
          </a:prstGeom>
        </p:spPr>
        <p:txBody>
          <a:bodyPr>
            <a:spAutoFit/>
          </a:bodyPr>
          <a:lstStyle/>
          <a:p>
            <a:pPr>
              <a:lnSpc>
                <a:spcPct val="107000"/>
              </a:lnSpc>
              <a:spcAft>
                <a:spcPts val="800"/>
              </a:spcAft>
            </a:pPr>
            <a:r>
              <a:rPr lang="hr-HR" sz="2800" dirty="0">
                <a:latin typeface="Arial" panose="020B0604020202020204" pitchFamily="34" charset="0"/>
                <a:ea typeface="Calibri" panose="020F0502020204030204" pitchFamily="34" charset="0"/>
                <a:cs typeface="Times New Roman" panose="02020603050405020304" pitchFamily="18" charset="0"/>
              </a:rPr>
              <a:t>KRETANJE</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b="1" dirty="0">
                <a:latin typeface="Arial" panose="020B0604020202020204" pitchFamily="34" charset="0"/>
                <a:ea typeface="Times New Roman" panose="02020603050405020304" pitchFamily="18" charset="0"/>
                <a:cs typeface="Times New Roman" panose="02020603050405020304" pitchFamily="18" charset="0"/>
              </a:rPr>
              <a:t>jedan od najvažnijih uvjeta za dobro zdravlje</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b="1" dirty="0">
                <a:latin typeface="Arial" panose="020B0604020202020204" pitchFamily="34" charset="0"/>
                <a:ea typeface="Times New Roman" panose="02020603050405020304" pitchFamily="18" charset="0"/>
                <a:cs typeface="Times New Roman" panose="02020603050405020304" pitchFamily="18" charset="0"/>
              </a:rPr>
              <a:t>jedna od osnovnih biotičkih potreba (uz potrebu za vodom, hranom, snom i kisikom )</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b="1" dirty="0">
                <a:latin typeface="Arial" panose="020B0604020202020204" pitchFamily="34" charset="0"/>
                <a:ea typeface="Times New Roman" panose="02020603050405020304" pitchFamily="18" charset="0"/>
                <a:cs typeface="Times New Roman" panose="02020603050405020304" pitchFamily="18" charset="0"/>
              </a:rPr>
              <a:t>osnova za razvoj cjelokupne osobnosti</a:t>
            </a:r>
            <a:r>
              <a:rPr lang="hr-HR" dirty="0">
                <a:latin typeface="Arial" panose="020B0604020202020204" pitchFamily="34" charset="0"/>
                <a:ea typeface="Times New Roman" panose="02020603050405020304" pitchFamily="18" charset="0"/>
                <a:cs typeface="Times New Roman" panose="02020603050405020304" pitchFamily="18" charset="0"/>
              </a:rPr>
              <a:t> </a:t>
            </a:r>
            <a:r>
              <a:rPr lang="hr-HR" b="1" dirty="0">
                <a:latin typeface="Arial" panose="020B0604020202020204" pitchFamily="34" charset="0"/>
                <a:ea typeface="Times New Roman" panose="02020603050405020304" pitchFamily="18" charset="0"/>
                <a:cs typeface="Times New Roman" panose="02020603050405020304" pitchFamily="18" charset="0"/>
              </a:rPr>
              <a:t>(hrabrosti, svjesnosti, upornosti, osjećaja zajedništva i prijateljstva)</a:t>
            </a:r>
          </a:p>
          <a:p>
            <a:pPr marL="342900" lvl="0" indent="-342900">
              <a:lnSpc>
                <a:spcPct val="107000"/>
              </a:lnSpc>
              <a:spcAft>
                <a:spcPts val="800"/>
              </a:spcAft>
              <a:buSzPts val="1000"/>
              <a:buFont typeface="Symbol" panose="05050102010706020507" pitchFamily="18" charset="2"/>
              <a:buChar char=""/>
              <a:tabLst>
                <a:tab pos="457200" algn="l"/>
              </a:tabLst>
            </a:pPr>
            <a:r>
              <a:rPr lang="hr-HR" b="1" dirty="0">
                <a:latin typeface="Arial" panose="020B0604020202020204" pitchFamily="34" charset="0"/>
                <a:ea typeface="Calibri" panose="020F0502020204030204" pitchFamily="34" charset="0"/>
                <a:cs typeface="Arial" panose="020B0604020202020204" pitchFamily="34" charset="0"/>
              </a:rPr>
              <a:t>Kretanje u mozgu oslobađa hormone koji pozitivno utječu na naše zdravlje</a:t>
            </a:r>
          </a:p>
          <a:p>
            <a:pPr marL="342900" indent="-342900">
              <a:lnSpc>
                <a:spcPct val="107000"/>
              </a:lnSpc>
              <a:spcAft>
                <a:spcPts val="800"/>
              </a:spcAft>
              <a:buSzPts val="1000"/>
              <a:buFont typeface="Symbol" panose="05050102010706020507" pitchFamily="18" charset="2"/>
              <a:buChar char=""/>
              <a:tabLst>
                <a:tab pos="457200" algn="l"/>
              </a:tabLst>
            </a:pPr>
            <a:r>
              <a:rPr lang="hr-HR" b="1" dirty="0"/>
              <a:t>kretanjem izbacujete štetne tvari iz sebe, kao i višak onih koje trenutno nisu potrebne</a:t>
            </a:r>
            <a:endParaRPr lang="hr-HR" dirty="0"/>
          </a:p>
          <a:p>
            <a:pPr marL="342900" lvl="0" indent="-342900">
              <a:lnSpc>
                <a:spcPct val="107000"/>
              </a:lnSpc>
              <a:spcAft>
                <a:spcPts val="800"/>
              </a:spcAft>
              <a:buSzPts val="1000"/>
              <a:buFont typeface="Symbol" panose="05050102010706020507" pitchFamily="18" charset="2"/>
              <a:buChar char=""/>
              <a:tabLst>
                <a:tab pos="457200" algn="l"/>
              </a:tabLst>
            </a:pPr>
            <a:endParaRPr lang="hr-HR"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Slika 2"/>
          <p:cNvPicPr>
            <a:picLocks noChangeAspect="1"/>
          </p:cNvPicPr>
          <p:nvPr/>
        </p:nvPicPr>
        <p:blipFill>
          <a:blip r:embed="rId2"/>
          <a:stretch>
            <a:fillRect/>
          </a:stretch>
        </p:blipFill>
        <p:spPr>
          <a:xfrm>
            <a:off x="7284027" y="0"/>
            <a:ext cx="4907973" cy="3553691"/>
          </a:xfrm>
          <a:prstGeom prst="rect">
            <a:avLst/>
          </a:prstGeom>
        </p:spPr>
      </p:pic>
    </p:spTree>
    <p:extLst>
      <p:ext uri="{BB962C8B-B14F-4D97-AF65-F5344CB8AC3E}">
        <p14:creationId xmlns:p14="http://schemas.microsoft.com/office/powerpoint/2010/main" val="233958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Pravokutnik 5"/>
          <p:cNvSpPr/>
          <p:nvPr/>
        </p:nvSpPr>
        <p:spPr>
          <a:xfrm>
            <a:off x="1963882" y="187036"/>
            <a:ext cx="4894118" cy="5928418"/>
          </a:xfrm>
          <a:prstGeom prst="rect">
            <a:avLst/>
          </a:prstGeom>
        </p:spPr>
        <p:txBody>
          <a:bodyPr wrap="square">
            <a:spAutoFit/>
          </a:bodyPr>
          <a:lstStyle/>
          <a:p>
            <a:pPr>
              <a:lnSpc>
                <a:spcPct val="107000"/>
              </a:lnSpc>
              <a:spcBef>
                <a:spcPts val="200"/>
              </a:spcBef>
              <a:spcAft>
                <a:spcPts val="0"/>
              </a:spcAft>
            </a:pP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1. Hormon rasta</a:t>
            </a:r>
            <a:endParaRPr lang="hr-HR" sz="2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Stimulira sintezu proteina (mišićni tonus i mišićni razvoj), snagu kostiju, čvrstoću tetiva, ligamenata i hrskavice. Razina ovog hormona kod ljudi pada nakon 30. godine.</a:t>
            </a:r>
            <a:endParaRPr lang="hr-H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b="1" u="sng" dirty="0">
                <a:solidFill>
                  <a:srgbClr val="CC3300"/>
                </a:solidFill>
                <a:latin typeface="Arial" panose="020B0604020202020204" pitchFamily="34" charset="0"/>
                <a:ea typeface="Times New Roman" panose="02020603050405020304" pitchFamily="18" charset="0"/>
                <a:cs typeface="Times New Roman" panose="02020603050405020304" pitchFamily="18" charset="0"/>
                <a:hlinkClick r:id="rId2"/>
              </a:rPr>
              <a:t>Hormon rasta djeluje</a:t>
            </a: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i na pojačano iskorištavanje masti za dobivanje energije – povećava se oslobađanje masnih kiselina, smanjuje iskorištavanje glukoze i pojačava sintezu glikogena u stanicama. To pomaže u smanjenju tjelesne masti i zadržavanju glukoze u krvi na razini koja pomaže vježbati dulje vrijeme.</a:t>
            </a:r>
            <a:endParaRPr lang="hr-H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Otpuštanje hormona rasta iz hipofize u mozgu povećava se aerobnim, posebno intenzivnijim treningom. Intervalni trening metoda je vježbanja koja potiče otpuštanje ovog hormona.</a:t>
            </a:r>
            <a:endParaRPr lang="hr-H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Slika 3"/>
          <p:cNvPicPr>
            <a:picLocks noChangeAspect="1"/>
          </p:cNvPicPr>
          <p:nvPr/>
        </p:nvPicPr>
        <p:blipFill>
          <a:blip r:embed="rId3"/>
          <a:stretch>
            <a:fillRect/>
          </a:stretch>
        </p:blipFill>
        <p:spPr>
          <a:xfrm>
            <a:off x="6712528" y="550718"/>
            <a:ext cx="5185064" cy="5564736"/>
          </a:xfrm>
          <a:prstGeom prst="rect">
            <a:avLst/>
          </a:prstGeom>
          <a:ln>
            <a:noFill/>
          </a:ln>
          <a:effectLst>
            <a:softEdge rad="112500"/>
          </a:effectLst>
        </p:spPr>
      </p:pic>
    </p:spTree>
    <p:extLst>
      <p:ext uri="{BB962C8B-B14F-4D97-AF65-F5344CB8AC3E}">
        <p14:creationId xmlns:p14="http://schemas.microsoft.com/office/powerpoint/2010/main" val="295865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701635" y="447471"/>
            <a:ext cx="6774873" cy="5829834"/>
          </a:xfrm>
          <a:prstGeom prst="rect">
            <a:avLst/>
          </a:prstGeom>
        </p:spPr>
      </p:pic>
    </p:spTree>
    <p:extLst>
      <p:ext uri="{BB962C8B-B14F-4D97-AF65-F5344CB8AC3E}">
        <p14:creationId xmlns:p14="http://schemas.microsoft.com/office/powerpoint/2010/main" val="218640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595153" y="809897"/>
            <a:ext cx="7712629" cy="5741018"/>
          </a:xfrm>
          <a:prstGeom prst="rect">
            <a:avLst/>
          </a:prstGeom>
        </p:spPr>
      </p:pic>
    </p:spTree>
    <p:extLst>
      <p:ext uri="{BB962C8B-B14F-4D97-AF65-F5344CB8AC3E}">
        <p14:creationId xmlns:p14="http://schemas.microsoft.com/office/powerpoint/2010/main" val="149013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7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943101" y="758536"/>
            <a:ext cx="8541326" cy="5860473"/>
          </a:xfrm>
          <a:prstGeom prst="rect">
            <a:avLst/>
          </a:prstGeom>
        </p:spPr>
      </p:pic>
    </p:spTree>
    <p:extLst>
      <p:ext uri="{BB962C8B-B14F-4D97-AF65-F5344CB8AC3E}">
        <p14:creationId xmlns:p14="http://schemas.microsoft.com/office/powerpoint/2010/main" val="303338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048000" y="310903"/>
            <a:ext cx="6096000" cy="6236194"/>
          </a:xfrm>
          <a:prstGeom prst="rect">
            <a:avLst/>
          </a:prstGeom>
        </p:spPr>
        <p:txBody>
          <a:bodyPr>
            <a:spAutoFit/>
          </a:bodyPr>
          <a:lstStyle/>
          <a:p>
            <a:pPr>
              <a:lnSpc>
                <a:spcPct val="107000"/>
              </a:lnSpc>
              <a:spcAft>
                <a:spcPts val="800"/>
              </a:spcAft>
            </a:pP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5. </a:t>
            </a:r>
            <a:r>
              <a:rPr lang="hr-HR" b="1" dirty="0" err="1">
                <a:solidFill>
                  <a:srgbClr val="282536"/>
                </a:solidFill>
                <a:latin typeface="Arial" panose="020B0604020202020204" pitchFamily="34" charset="0"/>
                <a:ea typeface="Times New Roman" panose="02020603050405020304" pitchFamily="18" charset="0"/>
                <a:cs typeface="Times New Roman" panose="02020603050405020304" pitchFamily="18" charset="0"/>
              </a:rPr>
              <a:t>Tiroksin</a:t>
            </a: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 (T4)</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Hormon kojeg proizvodi štitnjaču, </a:t>
            </a:r>
            <a:r>
              <a:rPr lang="hr-HR" dirty="0" err="1">
                <a:solidFill>
                  <a:srgbClr val="4A4953"/>
                </a:solidFill>
                <a:latin typeface="Arial" panose="020B0604020202020204" pitchFamily="34" charset="0"/>
                <a:ea typeface="Times New Roman" panose="02020603050405020304" pitchFamily="18" charset="0"/>
                <a:cs typeface="Times New Roman" panose="02020603050405020304" pitchFamily="18" charset="0"/>
              </a:rPr>
              <a:t>tiroksin</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ubrzava metabolizam gotovo svih stanica u tijelu. Ubrzanju metabolizma pomaže da se osjećamo energičnije i povećavamo potrošnju kalorija, što je važan faktor za mršavljenje.</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Razina </a:t>
            </a:r>
            <a:r>
              <a:rPr lang="hr-HR" dirty="0" err="1">
                <a:solidFill>
                  <a:srgbClr val="4A4953"/>
                </a:solidFill>
                <a:latin typeface="Arial" panose="020B0604020202020204" pitchFamily="34" charset="0"/>
                <a:ea typeface="Times New Roman" panose="02020603050405020304" pitchFamily="18" charset="0"/>
                <a:cs typeface="Times New Roman" panose="02020603050405020304" pitchFamily="18" charset="0"/>
              </a:rPr>
              <a:t>tiroksina</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u krvi povećava se za oko 30% tijekom vježbanja i ostaje povišena nekoliko sati kasnije – ovo razdoblje povišenog stanja ovisi o intenzitetu i dužini vježbanja. </a:t>
            </a: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Redovita tjelovježba</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također povećava razinu </a:t>
            </a:r>
            <a:r>
              <a:rPr lang="hr-HR" dirty="0" err="1">
                <a:solidFill>
                  <a:srgbClr val="4A4953"/>
                </a:solidFill>
                <a:latin typeface="Arial" panose="020B0604020202020204" pitchFamily="34" charset="0"/>
                <a:ea typeface="Times New Roman" panose="02020603050405020304" pitchFamily="18" charset="0"/>
                <a:cs typeface="Times New Roman" panose="02020603050405020304" pitchFamily="18" charset="0"/>
              </a:rPr>
              <a:t>tiroksina</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u mirovanju.</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6. Adrenalin</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Hormon adrenalin kojeg proizvodi nadbubrežna žlijezda povećava količinu krvi koju srce pumpa i usmjerava do mjesta gdje je to potrebno. Stimulira razgradnju glikogena (pohranjenih ugljikohidrata) u aktivnim mišićima, jetra ga koristi kao gorivo te potiče razgradnju masti.</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Količina adrenalina otpuštena iz nadbubrežne medule </a:t>
            </a: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proporcionalna je intenzitetu i trajanju vježbe</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06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693719" y="771972"/>
            <a:ext cx="9985662" cy="5244513"/>
          </a:xfrm>
          <a:prstGeom prst="rect">
            <a:avLst/>
          </a:prstGeom>
        </p:spPr>
        <p:txBody>
          <a:bodyPr wrap="square">
            <a:spAutoFit/>
          </a:bodyPr>
          <a:lstStyle/>
          <a:p>
            <a:pPr>
              <a:lnSpc>
                <a:spcPct val="107000"/>
              </a:lnSpc>
              <a:spcAft>
                <a:spcPts val="800"/>
              </a:spcAft>
            </a:pPr>
            <a:r>
              <a:rPr lang="hr-HR" b="1" dirty="0">
                <a:solidFill>
                  <a:srgbClr val="282536"/>
                </a:solidFill>
                <a:latin typeface="Arial" panose="020B0604020202020204" pitchFamily="34" charset="0"/>
                <a:ea typeface="Times New Roman" panose="02020603050405020304" pitchFamily="18" charset="0"/>
                <a:cs typeface="Times New Roman" panose="02020603050405020304" pitchFamily="18" charset="0"/>
              </a:rPr>
              <a:t>7. Inzulin</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Važan hormon u regulaciji (smanjenju) razine glukoze u krvi i na usmjeravanju glukoze, masnih kiselina (masti) i aminokiselina (proteina) u stanicama.</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Gušterača pojačano luči inzulin kao odgovor na porast šećera u krvi i/ili aminokiselina (proteina), kao što je čest slučaj nakon obroka. Tipično, veći obrok ili veća količina jednostavnih šećera koja se konzumira stvara veći odgovor inzulina. Pretjerano izlučivanje inzulina uzrokuje proizvodnju masti unutar stanice – dakle, inzulin se ponekad naziva "hormonom masti".</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CC3300"/>
                </a:solidFill>
                <a:latin typeface="Arial" panose="020B0604020202020204" pitchFamily="34" charset="0"/>
                <a:ea typeface="Times New Roman" panose="02020603050405020304" pitchFamily="18" charset="0"/>
                <a:cs typeface="Times New Roman" panose="02020603050405020304" pitchFamily="18" charset="0"/>
                <a:hlinkClick r:id="rId2"/>
              </a:rPr>
              <a:t>Razina inzulina u krvi</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počinje opadati oko 10 minuta nakon početka aerobnog vježbanja i nastavlja se opadati kroz sljedećih 70 minuta vježbanja. Za modulaciju inzulina potrebno je da aktivnost bude </a:t>
            </a:r>
            <a:r>
              <a:rPr lang="hr-HR" b="1"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redovita, intenzivna i kratkotrajna</a:t>
            </a: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 .</a:t>
            </a: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solidFill>
                  <a:srgbClr val="4A4953"/>
                </a:solidFill>
                <a:latin typeface="Arial" panose="020B0604020202020204" pitchFamily="34" charset="0"/>
                <a:ea typeface="Times New Roman" panose="02020603050405020304" pitchFamily="18" charset="0"/>
                <a:cs typeface="Times New Roman" panose="02020603050405020304" pitchFamily="18" charset="0"/>
              </a:rPr>
              <a:t>Primjenom faktora koji utječe na lučenje inzulina i inzulinsku osjetljivost, pojedinac može očekivati ​​veću razinu energije, promjene u tjelesnoj kompoziciji u smislu smanjenja potkožnog masnog tkiva i povećanja mišićne mase, skraćeno vrijeme poboljšanja regeneracije i imuniteta. Potrebu za ovim postupcima nemaju samo osobe s metaboličkim poremećajima već i sportaši s ciljem povećanja sposobnosti osoba koje žele izmijeniti konstituciju i zadržati dobar zdravstveni status.</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171611"/>
      </p:ext>
    </p:extLst>
  </p:cSld>
  <p:clrMapOvr>
    <a:masterClrMapping/>
  </p:clrMapOvr>
</p:sld>
</file>

<file path=ppt/theme/theme1.xml><?xml version="1.0" encoding="utf-8"?>
<a:theme xmlns:a="http://schemas.openxmlformats.org/drawingml/2006/main" name="Pram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TotalTime>
  <Words>1359</Words>
  <Application>Microsoft Office PowerPoint</Application>
  <PresentationFormat>Široki zaslon</PresentationFormat>
  <Paragraphs>47</Paragraphs>
  <Slides>17</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17</vt:i4>
      </vt:variant>
    </vt:vector>
  </HeadingPairs>
  <TitlesOfParts>
    <vt:vector size="25" baseType="lpstr">
      <vt:lpstr>Algerian</vt:lpstr>
      <vt:lpstr>Arial</vt:lpstr>
      <vt:lpstr>Calibri</vt:lpstr>
      <vt:lpstr>Calibri Light</vt:lpstr>
      <vt:lpstr>Century Gothic</vt:lpstr>
      <vt:lpstr>Symbol</vt:lpstr>
      <vt:lpstr>Wingdings 3</vt:lpstr>
      <vt:lpstr>Pramen</vt:lpstr>
      <vt:lpstr>JER SRCE PREPOZNAJE NAJBOLJE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 SRCE PREPOZNAJE NAJBOLJE</dc:title>
  <dc:creator>Korisnik</dc:creator>
  <cp:lastModifiedBy>Adrijana Furjan</cp:lastModifiedBy>
  <cp:revision>15</cp:revision>
  <dcterms:created xsi:type="dcterms:W3CDTF">2022-09-13T11:13:53Z</dcterms:created>
  <dcterms:modified xsi:type="dcterms:W3CDTF">2023-03-28T13:02:05Z</dcterms:modified>
</cp:coreProperties>
</file>