
<file path=[Content_Types].xml><?xml version="1.0" encoding="utf-8"?>
<Types xmlns="http://schemas.openxmlformats.org/package/2006/content-types">
  <Default Extension="emf" ContentType="image/x-emf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67" r:id="rId11"/>
    <p:sldId id="272" r:id="rId12"/>
    <p:sldId id="261" r:id="rId13"/>
    <p:sldId id="268" r:id="rId14"/>
    <p:sldId id="269" r:id="rId15"/>
    <p:sldId id="271" r:id="rId16"/>
    <p:sldId id="273" r:id="rId17"/>
    <p:sldId id="274" r:id="rId18"/>
    <p:sldId id="275" r:id="rId19"/>
    <p:sldId id="270" r:id="rId20"/>
  </p:sldIdLst>
  <p:sldSz cx="12192000" cy="6858000"/>
  <p:notesSz cx="6858000" cy="9144000"/>
  <p:defaultTextStyle>
    <a:defPPr rtl="0">
      <a:defRPr lang="hr-H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D6FB07-CE7F-DDAF-A1DD-C002ADE14517}" name="zoran kokot" initials="zk" userId="bd6fb363ab0957a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3471F7-2BFD-4B8E-B188-7039023DFE80}" v="33" dt="2022-10-17T19:06:19.5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6623" autoAdjust="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6A777F8B-87A5-420B-8A50-AF97195A7F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01FD2BA-3D1F-49C0-B8DF-4EB747D78D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9BD5E-2755-49A9-92EF-F36ECD1D8983}" type="datetime1">
              <a:rPr lang="hr-HR" smtClean="0"/>
              <a:t>3.4.2023.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3A5AF9F-0EA4-471F-8940-8714B60B32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B8B42BE-7D49-4488-A786-A029A5A37A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E144D-E61A-475B-BB2A-00DD29DACB2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9548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noProof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74BD5-A5BE-471B-BC28-7A91DF18D42D}" type="datetime1">
              <a:rPr lang="hr-HR" smtClean="0"/>
              <a:pPr/>
              <a:t>3.4.2023.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/>
              <a:t>Kliknite da biste uredili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noProof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7EF28-A252-4FC5-A27C-7B8CD4A6D707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1179744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7EF28-A252-4FC5-A27C-7B8CD4A6D70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946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4/3/2023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508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54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5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148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4/3/2023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1077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4/3/2023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79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4/3/2023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19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9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4/3/2023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864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4/3/2023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12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4/3/2023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99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07" r:id="rId6"/>
    <p:sldLayoutId id="2147483803" r:id="rId7"/>
    <p:sldLayoutId id="2147483804" r:id="rId8"/>
    <p:sldLayoutId id="2147483805" r:id="rId9"/>
    <p:sldLayoutId id="2147483806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1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op view of wood desk with the plant, white keyboard, coffee in a white mug, notebook, and pen">
            <a:extLst>
              <a:ext uri="{FF2B5EF4-FFF2-40B4-BE49-F238E27FC236}">
                <a16:creationId xmlns:a16="http://schemas.microsoft.com/office/drawing/2014/main" id="{0A07759E-C49C-29C2-1175-FED3B16339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" b="16771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81" name="Rectangle 73">
            <a:extLst>
              <a:ext uri="{FF2B5EF4-FFF2-40B4-BE49-F238E27FC236}">
                <a16:creationId xmlns:a16="http://schemas.microsoft.com/office/drawing/2014/main" id="{9FBB9AF1-CE92-475C-A47B-5FC32922B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0"/>
            <a:ext cx="12191999" cy="6858000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30000">
                <a:srgbClr val="000000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9052560" cy="3546179"/>
          </a:xfrm>
        </p:spPr>
        <p:txBody>
          <a:bodyPr rtlCol="0">
            <a:normAutofit/>
          </a:bodyPr>
          <a:lstStyle/>
          <a:p>
            <a:pPr rtl="0"/>
            <a:r>
              <a:rPr lang="hr-HR" dirty="0">
                <a:solidFill>
                  <a:srgbClr val="FFFFFF"/>
                </a:solidFill>
              </a:rPr>
              <a:t>Cigareta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9052560" cy="70408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Ne, hvala.</a:t>
            </a:r>
          </a:p>
        </p:txBody>
      </p:sp>
      <p:cxnSp>
        <p:nvCxnSpPr>
          <p:cNvPr id="82" name="Straight Connector 75">
            <a:extLst>
              <a:ext uri="{FF2B5EF4-FFF2-40B4-BE49-F238E27FC236}">
                <a16:creationId xmlns:a16="http://schemas.microsoft.com/office/drawing/2014/main" id="{D81E42A3-743C-4C15-9DA8-93AA9AEBF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reeform 6">
            <a:extLst>
              <a:ext uri="{FF2B5EF4-FFF2-40B4-BE49-F238E27FC236}">
                <a16:creationId xmlns:a16="http://schemas.microsoft.com/office/drawing/2014/main" id="{7021D92D-08FF-45A6-9109-AC9462C7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43293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352D1466-4BA4-9E08-7E8E-C39F07F6498C}"/>
              </a:ext>
            </a:extLst>
          </p:cNvPr>
          <p:cNvSpPr txBox="1"/>
          <p:nvPr/>
        </p:nvSpPr>
        <p:spPr>
          <a:xfrm>
            <a:off x="9223513" y="6036733"/>
            <a:ext cx="1987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Zoran Kokot, </a:t>
            </a:r>
            <a:r>
              <a:rPr lang="hr-HR" b="1" dirty="0" err="1">
                <a:solidFill>
                  <a:schemeClr val="bg1"/>
                </a:solidFill>
              </a:rPr>
              <a:t>dr.med</a:t>
            </a:r>
            <a:r>
              <a:rPr lang="hr-HR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5049ED6-8711-6D08-88DC-510D78C12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1553" y="0"/>
            <a:ext cx="2060448" cy="206044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EB83FF3-D7E1-41C2-17A9-F395C2606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481" y="5317935"/>
            <a:ext cx="354818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72411438-92A5-42B0-9C54-EA4FB32AC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3BDEF4EF-C404-930F-6599-23BB90EB3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205" y="757093"/>
            <a:ext cx="6281663" cy="19527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6000" i="1" kern="1200" spc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Štetni učinci pušenja na zdravlje</a:t>
            </a:r>
            <a:endParaRPr lang="en-US" sz="6000" i="1" kern="1200" spc="100" baseline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Rezervirano mjesto slike 4">
            <a:extLst>
              <a:ext uri="{FF2B5EF4-FFF2-40B4-BE49-F238E27FC236}">
                <a16:creationId xmlns:a16="http://schemas.microsoft.com/office/drawing/2014/main" id="{4AF0827F-7D0C-704B-28DD-2F5DC38B980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b="1142"/>
          <a:stretch/>
        </p:blipFill>
        <p:spPr>
          <a:xfrm>
            <a:off x="20" y="10"/>
            <a:ext cx="4595888" cy="685799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F96FA98-52E5-4AA7-98B9-BE6200CF0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181601" y="2933080"/>
            <a:ext cx="6248397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C56DBD7-3CAF-A79B-148F-5A85DDDEB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48206" y="3158392"/>
            <a:ext cx="6281663" cy="3043625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182880"/>
            <a:r>
              <a:rPr lang="en-US" dirty="0" err="1"/>
              <a:t>Pušenjem</a:t>
            </a:r>
            <a:r>
              <a:rPr lang="en-US" dirty="0"/>
              <a:t> se </a:t>
            </a:r>
            <a:r>
              <a:rPr lang="en-US" dirty="0" err="1"/>
              <a:t>povećava</a:t>
            </a:r>
            <a:r>
              <a:rPr lang="en-US" dirty="0"/>
              <a:t> </a:t>
            </a:r>
            <a:r>
              <a:rPr lang="en-US" dirty="0" err="1"/>
              <a:t>rizik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za </a:t>
            </a:r>
            <a:r>
              <a:rPr lang="en-US" dirty="0" err="1"/>
              <a:t>nastanak</a:t>
            </a:r>
            <a:endParaRPr lang="hr-HR" dirty="0"/>
          </a:p>
          <a:p>
            <a:pPr marL="525780" indent="-34290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hr-HR" b="1" dirty="0"/>
              <a:t>M</a:t>
            </a:r>
            <a:r>
              <a:rPr lang="en-US" b="1" dirty="0" err="1"/>
              <a:t>alignoma</a:t>
            </a:r>
            <a:r>
              <a:rPr lang="en-US" dirty="0"/>
              <a:t>:  </a:t>
            </a:r>
            <a:r>
              <a:rPr lang="en-US" dirty="0" err="1"/>
              <a:t>usne</a:t>
            </a:r>
            <a:r>
              <a:rPr lang="en-US" dirty="0"/>
              <a:t> </a:t>
            </a:r>
            <a:r>
              <a:rPr lang="en-US" dirty="0" err="1"/>
              <a:t>šupljine</a:t>
            </a:r>
            <a:r>
              <a:rPr lang="hr-HR" dirty="0"/>
              <a:t>,</a:t>
            </a:r>
            <a:r>
              <a:rPr lang="en-US" dirty="0"/>
              <a:t> </a:t>
            </a:r>
            <a:r>
              <a:rPr lang="en-US" dirty="0" err="1"/>
              <a:t>ždr</a:t>
            </a:r>
            <a:r>
              <a:rPr lang="hr-HR" dirty="0" err="1"/>
              <a:t>ij</a:t>
            </a:r>
            <a:r>
              <a:rPr lang="en-US" dirty="0" err="1"/>
              <a:t>ela</a:t>
            </a:r>
            <a:r>
              <a:rPr lang="hr-HR" dirty="0"/>
              <a:t>,</a:t>
            </a:r>
            <a:r>
              <a:rPr lang="en-US" dirty="0"/>
              <a:t> </a:t>
            </a:r>
            <a:r>
              <a:rPr lang="en-US" dirty="0" err="1"/>
              <a:t>jednjaka</a:t>
            </a:r>
            <a:r>
              <a:rPr lang="hr-HR" dirty="0"/>
              <a:t>, </a:t>
            </a:r>
            <a:r>
              <a:rPr lang="en-US" dirty="0"/>
              <a:t> </a:t>
            </a:r>
            <a:r>
              <a:rPr lang="en-US" dirty="0" err="1"/>
              <a:t>mokraćn</a:t>
            </a:r>
            <a:r>
              <a:rPr lang="hr-HR" dirty="0" err="1"/>
              <a:t>og</a:t>
            </a:r>
            <a:r>
              <a:rPr lang="hr-HR" dirty="0"/>
              <a:t> mjehura,</a:t>
            </a:r>
            <a:r>
              <a:rPr lang="en-US" dirty="0"/>
              <a:t> </a:t>
            </a:r>
            <a:r>
              <a:rPr lang="en-US" dirty="0" err="1"/>
              <a:t>grlića</a:t>
            </a:r>
            <a:r>
              <a:rPr lang="en-US" dirty="0"/>
              <a:t> </a:t>
            </a:r>
            <a:r>
              <a:rPr lang="en-US" dirty="0" err="1"/>
              <a:t>materice</a:t>
            </a:r>
            <a:endParaRPr lang="hr-HR" dirty="0"/>
          </a:p>
          <a:p>
            <a:pPr marL="525780" indent="-342900">
              <a:buFont typeface="Arial" panose="020B0604020202020204" pitchFamily="34" charset="0"/>
              <a:buChar char="•"/>
            </a:pPr>
            <a:r>
              <a:rPr lang="en-US" b="1" dirty="0" err="1"/>
              <a:t>Ishemijskih</a:t>
            </a:r>
            <a:r>
              <a:rPr lang="en-US" b="1" dirty="0"/>
              <a:t> </a:t>
            </a:r>
            <a:r>
              <a:rPr lang="en-US" b="1" dirty="0" err="1"/>
              <a:t>bolesti</a:t>
            </a:r>
            <a:r>
              <a:rPr lang="en-US" b="1" dirty="0"/>
              <a:t> </a:t>
            </a:r>
            <a:r>
              <a:rPr lang="en-US" b="1" dirty="0" err="1"/>
              <a:t>srca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krvnih</a:t>
            </a:r>
            <a:r>
              <a:rPr lang="en-US" b="1" dirty="0"/>
              <a:t> </a:t>
            </a:r>
            <a:r>
              <a:rPr lang="hr-HR" b="1" dirty="0"/>
              <a:t>žila</a:t>
            </a:r>
            <a:r>
              <a:rPr lang="hr-HR" dirty="0"/>
              <a:t>: moždani i srčani udar, periferna arterijska bolest</a:t>
            </a:r>
          </a:p>
          <a:p>
            <a:pPr marL="525780" indent="-342900">
              <a:buFont typeface="Arial" panose="020B0604020202020204" pitchFamily="34" charset="0"/>
              <a:buChar char="•"/>
            </a:pPr>
            <a:r>
              <a:rPr lang="hr-HR" b="1" dirty="0"/>
              <a:t>Kr</a:t>
            </a:r>
            <a:r>
              <a:rPr lang="en-US" b="1" dirty="0" err="1"/>
              <a:t>onične</a:t>
            </a:r>
            <a:r>
              <a:rPr lang="en-US" b="1" dirty="0"/>
              <a:t> </a:t>
            </a:r>
            <a:r>
              <a:rPr lang="en-US" b="1" dirty="0" err="1"/>
              <a:t>opstruktivn</a:t>
            </a:r>
            <a:r>
              <a:rPr lang="hr-HR" b="1" dirty="0"/>
              <a:t>e</a:t>
            </a:r>
            <a:r>
              <a:rPr lang="en-US" b="1" dirty="0"/>
              <a:t> </a:t>
            </a:r>
            <a:r>
              <a:rPr lang="en-US" b="1" dirty="0" err="1"/>
              <a:t>bolesti</a:t>
            </a:r>
            <a:r>
              <a:rPr lang="en-US" b="1" dirty="0"/>
              <a:t> </a:t>
            </a:r>
            <a:r>
              <a:rPr lang="en-US" b="1" dirty="0" err="1"/>
              <a:t>pluća</a:t>
            </a:r>
            <a:endParaRPr lang="hr-HR" b="1" dirty="0"/>
          </a:p>
          <a:p>
            <a:pPr marL="525780" indent="-342900">
              <a:buFont typeface="Arial" panose="020B0604020202020204" pitchFamily="34" charset="0"/>
              <a:buChar char="•"/>
            </a:pPr>
            <a:r>
              <a:rPr lang="hr-HR" b="1" dirty="0"/>
              <a:t>Itd..</a:t>
            </a:r>
          </a:p>
          <a:p>
            <a:pPr marL="525780" indent="-342900">
              <a:buFont typeface="Arial" panose="020B0604020202020204" pitchFamily="34" charset="0"/>
              <a:buChar char="•"/>
            </a:pPr>
            <a:r>
              <a:rPr lang="hr-HR" dirty="0"/>
              <a:t>Kod TRUDNICA veći broj </a:t>
            </a:r>
            <a:r>
              <a:rPr lang="hr-HR" b="1" dirty="0"/>
              <a:t>spontanih pobačaja i prijevremenih poroda, rođena djeca su manje porođajne težine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84FC2F7-1752-5106-6B68-57E6D89B5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260" y="1861"/>
            <a:ext cx="1115740" cy="111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5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9" name="Straight Connector 9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2B817E6-EE10-2811-AC46-59E66DF34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093258"/>
            <a:ext cx="9052560" cy="1397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200" dirty="0" err="1"/>
              <a:t>Pasivno</a:t>
            </a:r>
            <a:r>
              <a:rPr lang="en-US" sz="7200" dirty="0"/>
              <a:t> </a:t>
            </a:r>
            <a:r>
              <a:rPr lang="en-US" sz="7200" dirty="0" err="1"/>
              <a:t>pušenje</a:t>
            </a:r>
            <a:endParaRPr lang="en-US" sz="7200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4B7D80F-F0A3-7336-1B26-915F48450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8992" y="2464857"/>
            <a:ext cx="9052560" cy="404948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Samo</a:t>
            </a:r>
            <a:r>
              <a:rPr lang="en-US" dirty="0"/>
              <a:t> 15% </a:t>
            </a:r>
            <a:r>
              <a:rPr lang="en-US" dirty="0" err="1"/>
              <a:t>dima</a:t>
            </a:r>
            <a:r>
              <a:rPr lang="en-US" dirty="0"/>
              <a:t> </a:t>
            </a:r>
            <a:r>
              <a:rPr lang="en-US" dirty="0" err="1"/>
              <a:t>cigarete</a:t>
            </a:r>
            <a:r>
              <a:rPr lang="en-US" dirty="0"/>
              <a:t> </a:t>
            </a:r>
            <a:r>
              <a:rPr lang="en-US" dirty="0" err="1"/>
              <a:t>ulazi</a:t>
            </a:r>
            <a:r>
              <a:rPr lang="en-US" dirty="0"/>
              <a:t> u </a:t>
            </a:r>
            <a:r>
              <a:rPr lang="en-US" dirty="0" err="1"/>
              <a:t>pluća</a:t>
            </a:r>
            <a:r>
              <a:rPr lang="en-US" dirty="0"/>
              <a:t>, </a:t>
            </a:r>
            <a:r>
              <a:rPr lang="en-US" dirty="0" err="1"/>
              <a:t>preostalih</a:t>
            </a:r>
            <a:r>
              <a:rPr lang="en-US" dirty="0"/>
              <a:t> 85% - </a:t>
            </a:r>
            <a:r>
              <a:rPr lang="en-US" b="1" dirty="0"/>
              <a:t>second hand smoke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Jedan</a:t>
            </a:r>
            <a:r>
              <a:rPr lang="en-US" dirty="0"/>
              <a:t> sat u </a:t>
            </a:r>
            <a:r>
              <a:rPr lang="en-US" dirty="0" err="1"/>
              <a:t>zatvorenoj</a:t>
            </a:r>
            <a:r>
              <a:rPr lang="en-US" dirty="0"/>
              <a:t> </a:t>
            </a:r>
            <a:r>
              <a:rPr lang="en-US" dirty="0" err="1"/>
              <a:t>prostoriji</a:t>
            </a:r>
            <a:r>
              <a:rPr lang="en-US" dirty="0"/>
              <a:t> </a:t>
            </a:r>
            <a:r>
              <a:rPr lang="en-US" dirty="0" err="1"/>
              <a:t>pasivnim</a:t>
            </a:r>
            <a:r>
              <a:rPr lang="en-US" dirty="0"/>
              <a:t> </a:t>
            </a:r>
            <a:r>
              <a:rPr lang="en-US" dirty="0" err="1"/>
              <a:t>pušenjem</a:t>
            </a:r>
            <a:r>
              <a:rPr lang="en-US" dirty="0"/>
              <a:t> </a:t>
            </a:r>
            <a:r>
              <a:rPr lang="en-US" dirty="0" err="1"/>
              <a:t>unese</a:t>
            </a:r>
            <a:r>
              <a:rPr lang="en-US" dirty="0"/>
              <a:t> se </a:t>
            </a:r>
            <a:r>
              <a:rPr lang="en-US" dirty="0" err="1"/>
              <a:t>dima</a:t>
            </a:r>
            <a:r>
              <a:rPr lang="en-US" dirty="0"/>
              <a:t> za </a:t>
            </a:r>
            <a:r>
              <a:rPr lang="en-US" dirty="0" err="1"/>
              <a:t>popušenih</a:t>
            </a:r>
            <a:r>
              <a:rPr lang="en-US" dirty="0"/>
              <a:t> 10 </a:t>
            </a:r>
            <a:r>
              <a:rPr lang="en-US" dirty="0" err="1"/>
              <a:t>cigareta</a:t>
            </a:r>
            <a:r>
              <a:rPr lang="en-US" dirty="0"/>
              <a:t> </a:t>
            </a:r>
            <a:endParaRPr lang="hr-HR" dirty="0"/>
          </a:p>
          <a:p>
            <a:pPr>
              <a:lnSpc>
                <a:spcPct val="90000"/>
              </a:lnSpc>
            </a:pPr>
            <a:endParaRPr lang="hr-HR" dirty="0"/>
          </a:p>
          <a:p>
            <a:pPr>
              <a:lnSpc>
                <a:spcPct val="90000"/>
              </a:lnSpc>
            </a:pPr>
            <a:endParaRPr lang="hr-HR" dirty="0"/>
          </a:p>
          <a:p>
            <a:pPr>
              <a:lnSpc>
                <a:spcPct val="90000"/>
              </a:lnSpc>
            </a:pPr>
            <a:r>
              <a:rPr lang="hr-HR" dirty="0"/>
              <a:t>DJECA izložena dimu cigarete: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dirty="0"/>
              <a:t>Češće upale srednjeg uha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dirty="0"/>
              <a:t>2x češća </a:t>
            </a:r>
            <a:r>
              <a:rPr lang="hr-HR" dirty="0" err="1"/>
              <a:t>oboljevanja</a:t>
            </a:r>
            <a:r>
              <a:rPr lang="hr-HR" dirty="0"/>
              <a:t> od bronhitisa i upala pluća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dirty="0"/>
              <a:t>astma</a:t>
            </a:r>
          </a:p>
          <a:p>
            <a:pPr>
              <a:lnSpc>
                <a:spcPct val="90000"/>
              </a:lnSpc>
            </a:pPr>
            <a:endParaRPr lang="hr-HR" sz="1500" dirty="0"/>
          </a:p>
        </p:txBody>
      </p:sp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D81E42A3-743C-4C15-9DA8-93AA9AEBF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6">
            <a:extLst>
              <a:ext uri="{FF2B5EF4-FFF2-40B4-BE49-F238E27FC236}">
                <a16:creationId xmlns:a16="http://schemas.microsoft.com/office/drawing/2014/main" id="{7021D92D-08FF-45A6-9109-AC9462C7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43293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4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2980809-619B-ACAB-18A0-4F8AEC2FF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9" y="3429000"/>
            <a:ext cx="6245351" cy="2240281"/>
          </a:xfrm>
        </p:spPr>
        <p:txBody>
          <a:bodyPr>
            <a:normAutofit/>
          </a:bodyPr>
          <a:lstStyle/>
          <a:p>
            <a:r>
              <a:rPr lang="hr-HR" sz="3200" i="1" dirty="0"/>
              <a:t>1950. dr. Morton L. Lewin objavio je u J.A.M.A. prvu veliku studiju koja povezuje pušenje sa rakom pluća</a:t>
            </a: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BF727AB6-0D61-E88C-B768-2D330ADCA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2978161" cy="4754880"/>
          </a:xfrm>
        </p:spPr>
        <p:txBody>
          <a:bodyPr>
            <a:normAutofit/>
          </a:bodyPr>
          <a:lstStyle/>
          <a:p>
            <a:r>
              <a:rPr lang="hr-HR" dirty="0"/>
              <a:t>Štetni učinci pušenja</a:t>
            </a:r>
            <a:br>
              <a:rPr lang="hr-HR" dirty="0"/>
            </a:br>
            <a:br>
              <a:rPr lang="hr-HR" dirty="0"/>
            </a:br>
            <a:r>
              <a:rPr lang="hr-HR" sz="3200" dirty="0"/>
              <a:t>prva zapažanja</a:t>
            </a:r>
          </a:p>
        </p:txBody>
      </p:sp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4A6895DB-11BB-5296-231D-84FF7F9DC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1275156"/>
          </a:xfrm>
        </p:spPr>
        <p:txBody>
          <a:bodyPr>
            <a:noAutofit/>
          </a:bodyPr>
          <a:lstStyle/>
          <a:p>
            <a:r>
              <a:rPr lang="hr-HR" sz="3200" i="1" dirty="0"/>
              <a:t>1948: Uočeno da je sve veći broj oboljelih od karcinoma pluća u odnosu na 1938. </a:t>
            </a:r>
          </a:p>
        </p:txBody>
      </p:sp>
    </p:spTree>
    <p:extLst>
      <p:ext uri="{BB962C8B-B14F-4D97-AF65-F5344CB8AC3E}">
        <p14:creationId xmlns:p14="http://schemas.microsoft.com/office/powerpoint/2010/main" val="351658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72411438-92A5-42B0-9C54-EA4FB32AC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D795340E-8741-8B93-6413-C6D0183E2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0625"/>
            <a:ext cx="10667998" cy="132681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hr-HR" dirty="0"/>
              <a:t>H</a:t>
            </a:r>
            <a:r>
              <a:rPr lang="pt-BR" sz="6000" i="1" kern="1200" spc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ipoteza o povezanosti pušenja i raka pluća!</a:t>
            </a:r>
            <a:endParaRPr lang="en-US" sz="6000" i="1" kern="1200" spc="100" baseline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0" name="Straight Connector 13">
            <a:extLst>
              <a:ext uri="{FF2B5EF4-FFF2-40B4-BE49-F238E27FC236}">
                <a16:creationId xmlns:a16="http://schemas.microsoft.com/office/drawing/2014/main" id="{4D5E13B1-3A31-47C7-8474-7A3DE6006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3888" y="1976039"/>
            <a:ext cx="105156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like 4">
            <a:extLst>
              <a:ext uri="{FF2B5EF4-FFF2-40B4-BE49-F238E27FC236}">
                <a16:creationId xmlns:a16="http://schemas.microsoft.com/office/drawing/2014/main" id="{820700A9-ED2A-A145-5DE2-E48947A647E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9265"/>
          <a:stretch/>
        </p:blipFill>
        <p:spPr>
          <a:xfrm>
            <a:off x="20" y="2202302"/>
            <a:ext cx="7534635" cy="4670981"/>
          </a:xfrm>
          <a:prstGeom prst="rect">
            <a:avLst/>
          </a:prstGeom>
        </p:spPr>
      </p:pic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BCE9203-9B5A-9E37-A128-E195F8EF1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79772" y="2202302"/>
            <a:ext cx="4550100" cy="3579788"/>
          </a:xfrm>
        </p:spPr>
        <p:txBody>
          <a:bodyPr vert="horz" lIns="91440" tIns="45720" rIns="91440" bIns="45720" rtlCol="0">
            <a:normAutofit/>
          </a:bodyPr>
          <a:lstStyle/>
          <a:p>
            <a:pPr marL="182880"/>
            <a:r>
              <a:rPr lang="en-US" u="sng" dirty="0" err="1"/>
              <a:t>Britanska</a:t>
            </a:r>
            <a:r>
              <a:rPr lang="en-US" u="sng" dirty="0"/>
              <a:t> </a:t>
            </a:r>
            <a:r>
              <a:rPr lang="en-US" u="sng" dirty="0" err="1"/>
              <a:t>studija</a:t>
            </a:r>
            <a:r>
              <a:rPr lang="en-US" u="sng" dirty="0"/>
              <a:t> </a:t>
            </a:r>
            <a:r>
              <a:rPr lang="en-US" u="sng" dirty="0" err="1"/>
              <a:t>na</a:t>
            </a:r>
            <a:r>
              <a:rPr lang="hr-HR" u="sng" dirty="0"/>
              <a:t> liječnicima</a:t>
            </a:r>
          </a:p>
          <a:p>
            <a:pPr marL="182880"/>
            <a:r>
              <a:rPr lang="hr-HR" dirty="0"/>
              <a:t>( oko 35000 liječnika u razdoblju od</a:t>
            </a:r>
          </a:p>
          <a:p>
            <a:pPr marL="182880"/>
            <a:r>
              <a:rPr lang="hr-HR" dirty="0"/>
              <a:t>1951-2001)</a:t>
            </a:r>
          </a:p>
          <a:p>
            <a:pPr marL="182880"/>
            <a:endParaRPr lang="hr-HR" dirty="0"/>
          </a:p>
          <a:p>
            <a:pPr marL="182880"/>
            <a:r>
              <a:rPr lang="en-US" b="1" dirty="0"/>
              <a:t>Sir Richard Doll</a:t>
            </a:r>
            <a:r>
              <a:rPr lang="en-US" dirty="0"/>
              <a:t>, </a:t>
            </a:r>
            <a:r>
              <a:rPr lang="en-US" dirty="0" err="1"/>
              <a:t>čuveni</a:t>
            </a:r>
            <a:r>
              <a:rPr lang="en-US" dirty="0"/>
              <a:t> </a:t>
            </a:r>
            <a:r>
              <a:rPr lang="en-US" dirty="0" err="1"/>
              <a:t>britanski</a:t>
            </a:r>
            <a:r>
              <a:rPr lang="en-US" dirty="0"/>
              <a:t> </a:t>
            </a:r>
            <a:r>
              <a:rPr lang="en-US" dirty="0" err="1"/>
              <a:t>epidemiolog</a:t>
            </a:r>
            <a:endParaRPr lang="en-US" dirty="0"/>
          </a:p>
          <a:p>
            <a:pPr marL="182880"/>
            <a:r>
              <a:rPr lang="en-US" dirty="0"/>
              <a:t>Austin Bradford Hill,</a:t>
            </a:r>
          </a:p>
          <a:p>
            <a:pPr marL="182880"/>
            <a:r>
              <a:rPr lang="en-US" dirty="0"/>
              <a:t>Richard </a:t>
            </a:r>
            <a:r>
              <a:rPr lang="en-US" dirty="0" err="1"/>
              <a:t>Peto</a:t>
            </a:r>
            <a:endParaRPr lang="en-US" dirty="0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39838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30901D-0E02-9E30-2471-49C1DDB64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21" y="1844172"/>
            <a:ext cx="10666949" cy="4304837"/>
          </a:xfrm>
        </p:spPr>
        <p:txBody>
          <a:bodyPr>
            <a:normAutofit/>
          </a:bodyPr>
          <a:lstStyle/>
          <a:p>
            <a:r>
              <a:rPr lang="hr-HR" sz="2000" b="1" i="0" dirty="0"/>
              <a:t>Pušači imaju 20 puta veći rizik da obole od raka pluća u odnosu na nepušače!</a:t>
            </a:r>
            <a:br>
              <a:rPr lang="hr-HR" sz="2000" b="1" i="0" dirty="0"/>
            </a:br>
            <a:br>
              <a:rPr lang="hr-HR" sz="2000" b="1" i="0" dirty="0"/>
            </a:br>
            <a:r>
              <a:rPr lang="hr-HR" sz="2000" b="1" i="0" dirty="0"/>
              <a:t>Pušenje duhana je glavni rizik za nastanak raka pluća! </a:t>
            </a:r>
            <a:br>
              <a:rPr lang="hr-HR" sz="2000" b="1" i="0" dirty="0"/>
            </a:br>
            <a:br>
              <a:rPr lang="hr-HR" sz="2000" b="1" i="0" dirty="0"/>
            </a:br>
            <a:r>
              <a:rPr lang="hr-HR" sz="2000" b="1" i="0" dirty="0"/>
              <a:t>9 od 10 slučajeva raka pluća izazvano je pušenjem! </a:t>
            </a:r>
            <a:br>
              <a:rPr lang="hr-HR" sz="2000" b="1" i="0" dirty="0"/>
            </a:br>
            <a:br>
              <a:rPr lang="hr-HR" sz="2000" b="1" i="0" dirty="0"/>
            </a:br>
            <a:r>
              <a:rPr lang="hr-HR" sz="2000" b="1" i="0" dirty="0"/>
              <a:t>Pušenje ubija polovinu pušača od toga ½ u srednjim godinama (gubitak 10-15 g. života)!</a:t>
            </a:r>
            <a:br>
              <a:rPr lang="hr-HR" sz="2000" b="1" i="0" dirty="0"/>
            </a:br>
            <a:br>
              <a:rPr lang="hr-HR" sz="2000" b="1" i="0" dirty="0"/>
            </a:br>
            <a:r>
              <a:rPr lang="hr-HR" sz="2000" i="0" dirty="0"/>
              <a:t> </a:t>
            </a:r>
            <a:br>
              <a:rPr lang="hr-HR" sz="2000" i="0" dirty="0"/>
            </a:br>
            <a:r>
              <a:rPr lang="hr-HR" sz="2000" i="0" dirty="0"/>
              <a:t>Rizik za nastanak raka pluća zavisi od: </a:t>
            </a:r>
            <a:br>
              <a:rPr lang="hr-HR" sz="2000" i="0" dirty="0"/>
            </a:br>
            <a:r>
              <a:rPr lang="hr-HR" sz="2000" i="0" dirty="0"/>
              <a:t>- dužine pušenja </a:t>
            </a:r>
            <a:br>
              <a:rPr lang="hr-HR" sz="2000" i="0" dirty="0"/>
            </a:br>
            <a:r>
              <a:rPr lang="hr-HR" sz="2000" i="0" dirty="0"/>
              <a:t>- početka pušenja </a:t>
            </a:r>
            <a:br>
              <a:rPr lang="hr-HR" sz="2000" i="0" dirty="0"/>
            </a:br>
            <a:r>
              <a:rPr lang="hr-HR" sz="2000" i="0" dirty="0"/>
              <a:t>- broja popušenih cigareta</a:t>
            </a:r>
            <a:br>
              <a:rPr lang="hr-HR" sz="2000" i="0" dirty="0"/>
            </a:br>
            <a:endParaRPr lang="hr-HR" sz="2000" i="0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4BCDE13-8E68-4F32-056C-85B32E9F7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422" y="563218"/>
            <a:ext cx="10671048" cy="822960"/>
          </a:xfrm>
        </p:spPr>
        <p:txBody>
          <a:bodyPr/>
          <a:lstStyle/>
          <a:p>
            <a:r>
              <a:rPr lang="hr-HR" i="0" dirty="0"/>
              <a:t>REZULTATI STUDIJE</a:t>
            </a:r>
          </a:p>
        </p:txBody>
      </p:sp>
    </p:spTree>
    <p:extLst>
      <p:ext uri="{BB962C8B-B14F-4D97-AF65-F5344CB8AC3E}">
        <p14:creationId xmlns:p14="http://schemas.microsoft.com/office/powerpoint/2010/main" val="1857008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2B23F2-9C36-3EF0-66F0-7954286D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51460"/>
            <a:ext cx="10666949" cy="3099816"/>
          </a:xfrm>
        </p:spPr>
        <p:txBody>
          <a:bodyPr/>
          <a:lstStyle/>
          <a:p>
            <a:r>
              <a:rPr lang="hr-HR" dirty="0"/>
              <a:t>Kako prestati pušiti?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DC085FD-1450-64E8-E0E2-11E4E21E7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901" y="2025992"/>
            <a:ext cx="10671048" cy="3354390"/>
          </a:xfrm>
        </p:spPr>
        <p:txBody>
          <a:bodyPr/>
          <a:lstStyle/>
          <a:p>
            <a:r>
              <a:rPr lang="en-US" dirty="0"/>
              <a:t>Mark Twain </a:t>
            </a:r>
            <a:r>
              <a:rPr lang="hr-HR" dirty="0"/>
              <a:t>:</a:t>
            </a:r>
            <a:r>
              <a:rPr lang="en-US" dirty="0"/>
              <a:t> “Quitting smoking is easy. I've done it a thousand times.”</a:t>
            </a:r>
            <a:endParaRPr lang="hr-HR" dirty="0"/>
          </a:p>
          <a:p>
            <a:endParaRPr lang="hr-HR" dirty="0"/>
          </a:p>
          <a:p>
            <a:r>
              <a:rPr lang="hr-HR" sz="2800" dirty="0"/>
              <a:t>Statistika kaže da prosječni pušač 3 – 4 puta tijekom života pokuša prekinuti sa pušenjem, a da samo mali broj u tome uspije bez stručne pomoći.</a:t>
            </a:r>
          </a:p>
        </p:txBody>
      </p:sp>
    </p:spTree>
    <p:extLst>
      <p:ext uri="{BB962C8B-B14F-4D97-AF65-F5344CB8AC3E}">
        <p14:creationId xmlns:p14="http://schemas.microsoft.com/office/powerpoint/2010/main" val="2350504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6BD71C-343E-91D3-519E-A25345AB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5"/>
            <a:ext cx="10666949" cy="3569689"/>
          </a:xfrm>
        </p:spPr>
        <p:txBody>
          <a:bodyPr>
            <a:normAutofit/>
          </a:bodyPr>
          <a:lstStyle/>
          <a:p>
            <a:r>
              <a:rPr lang="hr-HR" sz="2800" b="1" dirty="0"/>
              <a:t>Individualni program</a:t>
            </a:r>
            <a:r>
              <a:rPr lang="hr-HR" sz="2800" dirty="0"/>
              <a:t>– rad sa pojedincem i njemu se prilagođava program </a:t>
            </a:r>
            <a:br>
              <a:rPr lang="hr-HR" sz="2800" dirty="0"/>
            </a:br>
            <a:br>
              <a:rPr lang="hr-HR" sz="2800" dirty="0"/>
            </a:br>
            <a:r>
              <a:rPr lang="hr-HR" sz="2800" b="1" dirty="0"/>
              <a:t>Grupni program </a:t>
            </a:r>
            <a:r>
              <a:rPr lang="hr-HR" sz="2800" dirty="0"/>
              <a:t>– rad sa pušačima sličnih karakteristika</a:t>
            </a:r>
            <a:br>
              <a:rPr lang="hr-HR" sz="2800" dirty="0"/>
            </a:br>
            <a:br>
              <a:rPr lang="hr-HR" sz="2800" dirty="0"/>
            </a:br>
            <a:r>
              <a:rPr lang="hr-HR" sz="2800" dirty="0"/>
              <a:t>Dostupan je većem broju pušača</a:t>
            </a:r>
            <a:br>
              <a:rPr lang="hr-HR" sz="2800" dirty="0"/>
            </a:br>
            <a:r>
              <a:rPr lang="hr-HR" sz="2800" dirty="0"/>
              <a:t>Pušačima je osigurana edukacija</a:t>
            </a:r>
            <a:br>
              <a:rPr lang="hr-HR" sz="2800" dirty="0"/>
            </a:br>
            <a:r>
              <a:rPr lang="hr-HR" sz="2800" dirty="0"/>
              <a:t>Pušači razmjenjuju iskustva, imaju stručnu i prijateljsku pomoć</a:t>
            </a:r>
            <a:br>
              <a:rPr lang="hr-HR" sz="2800" dirty="0"/>
            </a:br>
            <a:r>
              <a:rPr lang="hr-HR" sz="2800" dirty="0"/>
              <a:t>Imaju manje problema u održavanju apstinencijske krize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CD806E5-A4E4-CC1B-29E4-398587543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751573"/>
            <a:ext cx="10671048" cy="822960"/>
          </a:xfrm>
        </p:spPr>
        <p:txBody>
          <a:bodyPr>
            <a:noAutofit/>
          </a:bodyPr>
          <a:lstStyle/>
          <a:p>
            <a:r>
              <a:rPr lang="hr-HR" sz="5400" i="0" dirty="0"/>
              <a:t>Programi odvikavanja od pušenja</a:t>
            </a:r>
          </a:p>
        </p:txBody>
      </p:sp>
    </p:spTree>
    <p:extLst>
      <p:ext uri="{BB962C8B-B14F-4D97-AF65-F5344CB8AC3E}">
        <p14:creationId xmlns:p14="http://schemas.microsoft.com/office/powerpoint/2010/main" val="194448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C12FDA-E967-28A5-D401-D8B1062FB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754" y="1568919"/>
            <a:ext cx="10666949" cy="4623333"/>
          </a:xfrm>
        </p:spPr>
        <p:txBody>
          <a:bodyPr>
            <a:normAutofit/>
          </a:bodyPr>
          <a:lstStyle/>
          <a:p>
            <a:r>
              <a:rPr lang="hr-HR" sz="3600" b="1" dirty="0"/>
              <a:t>Kognitivno-bihevioralna metoda </a:t>
            </a:r>
            <a:br>
              <a:rPr lang="hr-HR" sz="3600" dirty="0"/>
            </a:br>
            <a:r>
              <a:rPr lang="hr-HR" sz="3600" dirty="0"/>
              <a:t>koristi se kako bi se promijenilo ponašanje i stavovi prema pušenju </a:t>
            </a:r>
            <a:br>
              <a:rPr lang="hr-HR" sz="3600" dirty="0"/>
            </a:br>
            <a:br>
              <a:rPr lang="hr-HR" sz="3600" dirty="0"/>
            </a:br>
            <a:r>
              <a:rPr lang="hr-HR" sz="3600" b="1" dirty="0"/>
              <a:t>Farmakoterapija</a:t>
            </a:r>
            <a:r>
              <a:rPr lang="hr-HR" sz="3600" dirty="0"/>
              <a:t> </a:t>
            </a:r>
            <a:br>
              <a:rPr lang="hr-HR" sz="3600" dirty="0"/>
            </a:br>
            <a:r>
              <a:rPr lang="hr-HR" sz="3600" dirty="0"/>
              <a:t>upotreba preparata za odvikavanje od pušenja:</a:t>
            </a:r>
            <a:br>
              <a:rPr lang="hr-HR" sz="3600" dirty="0"/>
            </a:br>
            <a:r>
              <a:rPr lang="hr-HR" sz="3600" dirty="0"/>
              <a:t>Zamjenska terapija (nikotinske </a:t>
            </a:r>
            <a:r>
              <a:rPr lang="hr-HR" sz="3600" dirty="0" err="1"/>
              <a:t>žvake</a:t>
            </a:r>
            <a:r>
              <a:rPr lang="hr-HR" sz="3600" dirty="0"/>
              <a:t>, flasteri i sl.)</a:t>
            </a:r>
            <a:br>
              <a:rPr lang="hr-HR" sz="3600" dirty="0"/>
            </a:br>
            <a:br>
              <a:rPr lang="hr-HR" sz="3600" dirty="0"/>
            </a:br>
            <a:r>
              <a:rPr lang="hr-HR" sz="3600" b="1" dirty="0"/>
              <a:t>Psihoterapija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D5D4297-017B-E807-B437-2D3608241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0754" y="434901"/>
            <a:ext cx="10671048" cy="856007"/>
          </a:xfrm>
        </p:spPr>
        <p:txBody>
          <a:bodyPr>
            <a:noAutofit/>
          </a:bodyPr>
          <a:lstStyle/>
          <a:p>
            <a:r>
              <a:rPr lang="hr-HR" sz="5400" dirty="0"/>
              <a:t>Metode pristupa pušaču</a:t>
            </a:r>
          </a:p>
        </p:txBody>
      </p:sp>
    </p:spTree>
    <p:extLst>
      <p:ext uri="{BB962C8B-B14F-4D97-AF65-F5344CB8AC3E}">
        <p14:creationId xmlns:p14="http://schemas.microsoft.com/office/powerpoint/2010/main" val="249429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F5DB4229-AFE7-6D8D-DF20-59F80E13C7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Izabrani liječnik PZZ</a:t>
            </a:r>
          </a:p>
          <a:p>
            <a:r>
              <a:rPr lang="hr-HR" dirty="0"/>
              <a:t>Zavod za javno zdravstvo Varaždinske županije</a:t>
            </a:r>
          </a:p>
          <a:p>
            <a:pPr marL="0" indent="0">
              <a:buNone/>
            </a:pPr>
            <a:r>
              <a:rPr lang="hr-HR" dirty="0"/>
              <a:t>   Besplatno savjetovalište – tel.  </a:t>
            </a:r>
            <a:r>
              <a:rPr lang="hr-HR" dirty="0">
                <a:solidFill>
                  <a:srgbClr val="FF0000"/>
                </a:solidFill>
              </a:rPr>
              <a:t>0800 200 163</a:t>
            </a:r>
            <a:endParaRPr lang="hr-HR" dirty="0"/>
          </a:p>
          <a:p>
            <a:r>
              <a:rPr lang="hr-HR" dirty="0"/>
              <a:t>Specijalizirane ustanove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CC86718-EC4A-1DE4-979F-6FB9AC0F8C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b="1" dirty="0"/>
              <a:t>Nacionalni program ranog otkrivanja raka pluća</a:t>
            </a:r>
          </a:p>
          <a:p>
            <a:r>
              <a:rPr lang="hr-HR" dirty="0"/>
              <a:t>Osobe koje imaju 50-75 godina, koje su aktivni pušači ili su prestali pušiti unutar 15 godina prije probira uz pušački staž od minimalno 30 godina</a:t>
            </a:r>
          </a:p>
          <a:p>
            <a:r>
              <a:rPr lang="hr-HR" dirty="0"/>
              <a:t>LDCT pluća</a:t>
            </a: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E8984324-3BF9-3786-5984-ABD08D9B3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Gdje potražiti pomoć?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65F0762-6059-7AC9-248A-CD0F4A338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4765" cy="85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2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EE885DFD-545A-19A0-F6D4-1BB0D9805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76" y="851208"/>
            <a:ext cx="9525000" cy="456247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E556C22-EC1D-DE3D-873C-2507E7F5B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524281"/>
            <a:ext cx="10666949" cy="1014984"/>
          </a:xfrm>
        </p:spPr>
        <p:txBody>
          <a:bodyPr/>
          <a:lstStyle/>
          <a:p>
            <a:r>
              <a:rPr lang="hr-HR" dirty="0"/>
              <a:t>Cigareta? Ne, hvala!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9A8AA55-580B-5EA9-77DE-A8A89A470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FFCA198-4B53-A7D2-1C37-0FD4C2849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6976" y="5373279"/>
            <a:ext cx="1335024" cy="133502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C09DB05-AE42-7679-6009-4BB8C11CD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796" y="5524281"/>
            <a:ext cx="354818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C3E30A6-F6BA-0546-D8A8-2035FC71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760" y="157320"/>
            <a:ext cx="8321040" cy="1855475"/>
          </a:xfrm>
        </p:spPr>
        <p:txBody>
          <a:bodyPr anchor="ctr">
            <a:normAutofit/>
          </a:bodyPr>
          <a:lstStyle/>
          <a:p>
            <a:pPr algn="ctr"/>
            <a:r>
              <a:rPr lang="hr-HR" dirty="0"/>
              <a:t>Statistika - realnost</a:t>
            </a:r>
          </a:p>
        </p:txBody>
      </p:sp>
      <p:cxnSp>
        <p:nvCxnSpPr>
          <p:cNvPr id="19" name="Straight Connector 9">
            <a:extLst>
              <a:ext uri="{FF2B5EF4-FFF2-40B4-BE49-F238E27FC236}">
                <a16:creationId xmlns:a16="http://schemas.microsoft.com/office/drawing/2014/main" id="{8BD593FB-2EA4-4795-AC37-1F9E8954E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981200" y="2936160"/>
            <a:ext cx="82296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916D4DB-846D-449A-F4AD-E636A3FC1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633" y="2577538"/>
            <a:ext cx="8321167" cy="3162887"/>
          </a:xfrm>
        </p:spPr>
        <p:txBody>
          <a:bodyPr>
            <a:normAutofit lnSpcReduction="10000"/>
          </a:bodyPr>
          <a:lstStyle/>
          <a:p>
            <a:r>
              <a:rPr lang="hr-HR" dirty="0"/>
              <a:t>WHO – umire oko 8milijuna godišnje ( 7 direktno, 1indirektno) </a:t>
            </a:r>
          </a:p>
          <a:p>
            <a:r>
              <a:rPr lang="hr-HR" dirty="0"/>
              <a:t>RH - svaka treća osoba je pušač ( češće muškarci )</a:t>
            </a:r>
          </a:p>
          <a:p>
            <a:r>
              <a:rPr lang="hr-HR" dirty="0"/>
              <a:t>Oko </a:t>
            </a:r>
            <a:r>
              <a:rPr lang="hr-HR" b="1" dirty="0"/>
              <a:t>9000 ljudi umire godišnje </a:t>
            </a:r>
            <a:r>
              <a:rPr lang="hr-HR" dirty="0"/>
              <a:t>od bolesti vezano uz pušenje</a:t>
            </a:r>
          </a:p>
          <a:p>
            <a:r>
              <a:rPr lang="hr-HR" dirty="0"/>
              <a:t>15- 20 cigareta dnevno</a:t>
            </a:r>
          </a:p>
          <a:p>
            <a:r>
              <a:rPr lang="hr-HR" dirty="0"/>
              <a:t>Cigareta skraćuje životni vijek oko </a:t>
            </a:r>
            <a:r>
              <a:rPr lang="hr-HR" b="1" u="sng" dirty="0"/>
              <a:t>8 minuta</a:t>
            </a:r>
            <a:r>
              <a:rPr lang="hr-HR" dirty="0"/>
              <a:t>… 2-3 sata dnevno…</a:t>
            </a:r>
          </a:p>
          <a:p>
            <a:r>
              <a:rPr lang="hr-HR" sz="2800" b="1" dirty="0"/>
              <a:t>Pušači žive kraće oko 10 godina od nepušača </a:t>
            </a:r>
          </a:p>
          <a:p>
            <a:r>
              <a:rPr lang="hr-HR" dirty="0"/>
              <a:t>FINANCIJSKI ASPEKT – 25-30kn /dnevno …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model 4" descr="Warning">
                <a:extLst>
                  <a:ext uri="{FF2B5EF4-FFF2-40B4-BE49-F238E27FC236}">
                    <a16:creationId xmlns:a16="http://schemas.microsoft.com/office/drawing/2014/main" id="{ABF6B44F-E6EE-DDC9-2DEA-CC9CA52C172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33247606"/>
                  </p:ext>
                </p:extLst>
              </p:nvPr>
            </p:nvGraphicFramePr>
            <p:xfrm>
              <a:off x="9519082" y="503782"/>
              <a:ext cx="1775250" cy="1598465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775250" cy="1598465"/>
                    </a:xfrm>
                    <a:prstGeom prst="rect">
                      <a:avLst/>
                    </a:prstGeom>
                  </am3d:spPr>
                  <am3d:camera>
                    <am3d:pos x="0" y="0" z="6335163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271560" d="1000000"/>
                    <am3d:preTrans dx="0" dy="-16278167" dz="-464067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254576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model 4" descr="Warning">
                <a:extLst>
                  <a:ext uri="{FF2B5EF4-FFF2-40B4-BE49-F238E27FC236}">
                    <a16:creationId xmlns:a16="http://schemas.microsoft.com/office/drawing/2014/main" id="{ABF6B44F-E6EE-DDC9-2DEA-CC9CA52C172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19082" y="503782"/>
                <a:ext cx="1775250" cy="159846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476974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EE170B2-0D13-D05E-7BC4-1B26E07AF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1" y="1063256"/>
            <a:ext cx="3866215" cy="4450575"/>
          </a:xfrm>
        </p:spPr>
        <p:txBody>
          <a:bodyPr>
            <a:normAutofit/>
          </a:bodyPr>
          <a:lstStyle/>
          <a:p>
            <a:r>
              <a:rPr lang="hr-HR"/>
              <a:t>Pušenje</a:t>
            </a:r>
            <a:br>
              <a:rPr lang="hr-HR"/>
            </a:br>
            <a:r>
              <a:rPr lang="hr-HR"/>
              <a:t>kroz povijest</a:t>
            </a:r>
            <a:br>
              <a:rPr lang="hr-HR"/>
            </a:br>
            <a:endParaRPr lang="hr-HR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29AF8A-C09C-4B6F-B505-26D1FD0FB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2998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999F91-F856-D0A7-80B6-82C9D4081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4732" y="1063256"/>
            <a:ext cx="6155267" cy="4450575"/>
          </a:xfrm>
        </p:spPr>
        <p:txBody>
          <a:bodyPr>
            <a:normAutofit/>
          </a:bodyPr>
          <a:lstStyle/>
          <a:p>
            <a:r>
              <a:rPr lang="hr-HR" dirty="0"/>
              <a:t>Narod Maja  oko 2000g. pr. Kr. 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b="1" u="sng" dirty="0"/>
              <a:t>1492. godina – KRISTOFOR KOLUMBO</a:t>
            </a:r>
          </a:p>
          <a:p>
            <a:endParaRPr lang="hr-HR" b="1" u="sng" dirty="0"/>
          </a:p>
          <a:p>
            <a:r>
              <a:rPr lang="hr-HR" dirty="0"/>
              <a:t>Cigarete u današnjem obliku pojavljuju se početkom 19. stoljeća – „</a:t>
            </a:r>
            <a:r>
              <a:rPr lang="hr-HR" dirty="0" err="1"/>
              <a:t>cigarito</a:t>
            </a:r>
            <a:r>
              <a:rPr lang="hr-HR" dirty="0"/>
              <a:t>”</a:t>
            </a:r>
          </a:p>
          <a:p>
            <a:endParaRPr lang="hr-HR" dirty="0"/>
          </a:p>
          <a:p>
            <a:r>
              <a:rPr lang="hr-HR" b="1" u="sng" dirty="0"/>
              <a:t>1867. </a:t>
            </a:r>
            <a:r>
              <a:rPr lang="hr-HR" dirty="0"/>
              <a:t>prvi stroj za pravljenje cigareta</a:t>
            </a:r>
          </a:p>
          <a:p>
            <a:endParaRPr lang="hr-HR" dirty="0"/>
          </a:p>
          <a:p>
            <a:r>
              <a:rPr lang="hr-HR" b="1" u="sng" dirty="0"/>
              <a:t>„ stoljeće cigarete”</a:t>
            </a:r>
            <a:r>
              <a:rPr lang="hr-HR" dirty="0"/>
              <a:t> – 20. stoljeće</a:t>
            </a:r>
            <a:endParaRPr lang="hr-HR" b="1" u="sng" dirty="0"/>
          </a:p>
          <a:p>
            <a:pPr marL="0" indent="0">
              <a:buNone/>
            </a:pPr>
            <a:endParaRPr lang="hr-HR" b="1" u="sng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24D4E7F-24B0-3380-7421-062B272FC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79" y="4000646"/>
            <a:ext cx="27527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33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DAC18044-5A5A-AB4A-9659-272E6D61C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490330"/>
            <a:ext cx="6245352" cy="886868"/>
          </a:xfrm>
        </p:spPr>
        <p:txBody>
          <a:bodyPr>
            <a:normAutofit/>
          </a:bodyPr>
          <a:lstStyle/>
          <a:p>
            <a:r>
              <a:rPr lang="hr-HR" dirty="0"/>
              <a:t>Cigarete su dijeljene vojnicima zajedno sa obrocima tijekom 1. i 2. svjetskog rata</a:t>
            </a: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57BB5DAF-8FC7-47F7-8340-C4893D97E5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8301" y="1677581"/>
            <a:ext cx="2962275" cy="1543050"/>
          </a:xfrm>
          <a:prstGeom prst="rect">
            <a:avLst/>
          </a:prstGeo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21564F3-EBAE-9BD4-A230-56A3AAAE7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9" y="3093856"/>
            <a:ext cx="6245351" cy="1345217"/>
          </a:xfrm>
        </p:spPr>
        <p:txBody>
          <a:bodyPr/>
          <a:lstStyle/>
          <a:p>
            <a:r>
              <a:rPr lang="hr-HR" dirty="0"/>
              <a:t>1920-tih žene po prvi put postaju meta duhanske industrije 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993FE49D-1CA0-0583-6593-F81F68DCD97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38301" y="4636906"/>
            <a:ext cx="3194119" cy="1828800"/>
          </a:xfrm>
          <a:prstGeom prst="rect">
            <a:avLst/>
          </a:prstGeom>
        </p:spPr>
      </p:pic>
      <p:sp>
        <p:nvSpPr>
          <p:cNvPr id="6" name="Naslov 5">
            <a:extLst>
              <a:ext uri="{FF2B5EF4-FFF2-40B4-BE49-F238E27FC236}">
                <a16:creationId xmlns:a16="http://schemas.microsoft.com/office/drawing/2014/main" id="{D9E9EBB9-65C8-6379-F281-DE5060850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5310544"/>
          </a:xfrm>
        </p:spPr>
        <p:txBody>
          <a:bodyPr/>
          <a:lstStyle/>
          <a:p>
            <a:r>
              <a:rPr lang="hr-HR" dirty="0"/>
              <a:t>Propaganda</a:t>
            </a:r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37183A0-BE7D-78B2-616A-923DB1618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444" y="2058436"/>
            <a:ext cx="2796209" cy="341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0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84" name="Straight Connector 74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5" name="Rectangle 76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D33F926-A3C1-E995-499F-27E062FF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4" y="1143000"/>
            <a:ext cx="4358472" cy="37307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i="1" kern="1200" spc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Sastav duhanskog dima</a:t>
            </a:r>
            <a:br>
              <a:rPr lang="en-US" sz="5000" i="1" kern="1200" spc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5000" i="1" kern="1200" spc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5000" i="1" kern="1200" spc="100" baseline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DE2C932-090B-1C3E-0D81-73FEE04F4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8993" y="3091543"/>
            <a:ext cx="4359700" cy="262345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i="0" dirty="0"/>
              <a:t>90% </a:t>
            </a:r>
            <a:r>
              <a:rPr lang="en-US" sz="2400" i="0" dirty="0" err="1"/>
              <a:t>cigarete</a:t>
            </a:r>
            <a:r>
              <a:rPr lang="en-US" sz="2400" i="0" dirty="0"/>
              <a:t> </a:t>
            </a:r>
            <a:r>
              <a:rPr lang="en-US" sz="2400" i="0" dirty="0" err="1"/>
              <a:t>potiče</a:t>
            </a:r>
            <a:r>
              <a:rPr lang="en-US" sz="2400" i="0" dirty="0"/>
              <a:t> </a:t>
            </a:r>
            <a:r>
              <a:rPr lang="en-US" sz="2400" i="0" dirty="0" err="1"/>
              <a:t>iz</a:t>
            </a:r>
            <a:r>
              <a:rPr lang="en-US" sz="2400" i="0" dirty="0"/>
              <a:t> </a:t>
            </a:r>
            <a:r>
              <a:rPr lang="en-US" sz="2400" i="0" dirty="0" err="1"/>
              <a:t>biljke</a:t>
            </a:r>
            <a:r>
              <a:rPr lang="en-US" sz="2400" i="0" dirty="0"/>
              <a:t> </a:t>
            </a:r>
            <a:r>
              <a:rPr lang="en-US" sz="2400" i="0" dirty="0" err="1"/>
              <a:t>duhana</a:t>
            </a:r>
            <a:r>
              <a:rPr lang="en-US" sz="2400" i="0" dirty="0"/>
              <a:t> </a:t>
            </a:r>
          </a:p>
          <a:p>
            <a:pPr>
              <a:lnSpc>
                <a:spcPct val="90000"/>
              </a:lnSpc>
            </a:pPr>
            <a:endParaRPr lang="en-US" sz="2400" i="0" dirty="0"/>
          </a:p>
          <a:p>
            <a:pPr>
              <a:lnSpc>
                <a:spcPct val="90000"/>
              </a:lnSpc>
            </a:pPr>
            <a:r>
              <a:rPr lang="en-US" sz="2400" i="0" dirty="0"/>
              <a:t>10% </a:t>
            </a:r>
            <a:r>
              <a:rPr lang="en-US" sz="2400" i="0" dirty="0" err="1"/>
              <a:t>cigarete</a:t>
            </a:r>
            <a:r>
              <a:rPr lang="en-US" sz="2400" i="0" dirty="0"/>
              <a:t> </a:t>
            </a:r>
            <a:r>
              <a:rPr lang="en-US" sz="2400" i="0" dirty="0" err="1"/>
              <a:t>kombinacija</a:t>
            </a:r>
            <a:r>
              <a:rPr lang="en-US" sz="2400" i="0" dirty="0"/>
              <a:t> </a:t>
            </a:r>
            <a:r>
              <a:rPr lang="en-US" sz="2400" i="0" dirty="0" err="1"/>
              <a:t>kemikalija</a:t>
            </a:r>
            <a:endParaRPr lang="en-US" sz="2400" i="0" dirty="0"/>
          </a:p>
          <a:p>
            <a:pPr>
              <a:lnSpc>
                <a:spcPct val="90000"/>
              </a:lnSpc>
            </a:pPr>
            <a:endParaRPr lang="en-US" sz="700" i="0" dirty="0"/>
          </a:p>
        </p:txBody>
      </p:sp>
      <p:cxnSp>
        <p:nvCxnSpPr>
          <p:cNvPr id="86" name="Straight Connector 78">
            <a:extLst>
              <a:ext uri="{FF2B5EF4-FFF2-40B4-BE49-F238E27FC236}">
                <a16:creationId xmlns:a16="http://schemas.microsoft.com/office/drawing/2014/main" id="{D81E42A3-743C-4C15-9DA8-93AA9AEBF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3">
            <a:extLst>
              <a:ext uri="{FF2B5EF4-FFF2-40B4-BE49-F238E27FC236}">
                <a16:creationId xmlns:a16="http://schemas.microsoft.com/office/drawing/2014/main" id="{9D809BDA-B771-9AEB-F696-1053D8113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933" y="1658541"/>
            <a:ext cx="5349066" cy="3546663"/>
          </a:xfrm>
          <a:prstGeom prst="rect">
            <a:avLst/>
          </a:prstGeom>
        </p:spPr>
      </p:pic>
      <p:sp>
        <p:nvSpPr>
          <p:cNvPr id="87" name="Freeform 6">
            <a:extLst>
              <a:ext uri="{FF2B5EF4-FFF2-40B4-BE49-F238E27FC236}">
                <a16:creationId xmlns:a16="http://schemas.microsoft.com/office/drawing/2014/main" id="{7021D92D-08FF-45A6-9109-AC9462C7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43293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0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FCBED7D-6143-DD17-B5E2-DE56AAE37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1"/>
            <a:ext cx="4782039" cy="1966747"/>
          </a:xfrm>
        </p:spPr>
        <p:txBody>
          <a:bodyPr anchor="ctr">
            <a:normAutofit/>
          </a:bodyPr>
          <a:lstStyle/>
          <a:p>
            <a:r>
              <a:rPr lang="hr-HR"/>
              <a:t>Duhan</a:t>
            </a:r>
            <a:br>
              <a:rPr lang="hr-HR"/>
            </a:br>
            <a:endParaRPr lang="hr-HR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EF97C72-3F89-4F0A-9629-01818B389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8503" y="2954301"/>
            <a:ext cx="475488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1D6B8D-0B8A-A080-E87D-F3B695EB5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6" y="3161684"/>
            <a:ext cx="4782166" cy="2620405"/>
          </a:xfrm>
        </p:spPr>
        <p:txBody>
          <a:bodyPr>
            <a:normAutofit/>
          </a:bodyPr>
          <a:lstStyle/>
          <a:p>
            <a:r>
              <a:rPr lang="hr-HR" dirty="0"/>
              <a:t>Rod </a:t>
            </a:r>
            <a:r>
              <a:rPr lang="hr-HR" dirty="0" err="1"/>
              <a:t>Nicotiana</a:t>
            </a:r>
            <a:r>
              <a:rPr lang="hr-HR" dirty="0"/>
              <a:t> sastoji se od 64 vrste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 </a:t>
            </a:r>
            <a:r>
              <a:rPr lang="hr-HR" dirty="0" err="1"/>
              <a:t>Nicotiana</a:t>
            </a:r>
            <a:r>
              <a:rPr lang="hr-HR" dirty="0"/>
              <a:t> </a:t>
            </a:r>
            <a:r>
              <a:rPr lang="hr-HR" dirty="0" err="1"/>
              <a:t>rustica</a:t>
            </a:r>
            <a:r>
              <a:rPr lang="hr-HR" dirty="0"/>
              <a:t> </a:t>
            </a:r>
          </a:p>
          <a:p>
            <a:r>
              <a:rPr lang="hr-HR" dirty="0"/>
              <a:t> </a:t>
            </a:r>
            <a:r>
              <a:rPr lang="hr-HR" b="1" u="sng" dirty="0" err="1"/>
              <a:t>Nicotiana</a:t>
            </a:r>
            <a:r>
              <a:rPr lang="hr-HR" b="1" u="sng" dirty="0"/>
              <a:t> </a:t>
            </a:r>
            <a:r>
              <a:rPr lang="hr-HR" b="1" u="sng" dirty="0" err="1"/>
              <a:t>tabacum</a:t>
            </a:r>
            <a:endParaRPr lang="hr-HR" b="1" u="sng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9A42912-9923-3541-7F74-5BF841C1B9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562"/>
          <a:stretch/>
        </p:blipFill>
        <p:spPr>
          <a:xfrm>
            <a:off x="6096000" y="10"/>
            <a:ext cx="6095998" cy="6857990"/>
          </a:xfrm>
          <a:prstGeom prst="rect">
            <a:avLst/>
          </a:prstGeom>
        </p:spPr>
      </p:pic>
      <p:sp>
        <p:nvSpPr>
          <p:cNvPr id="53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79673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>
            <a:extLst>
              <a:ext uri="{FF2B5EF4-FFF2-40B4-BE49-F238E27FC236}">
                <a16:creationId xmlns:a16="http://schemas.microsoft.com/office/drawing/2014/main" id="{4B35E949-0755-851F-0969-5DE543A0FB9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311" r="7311"/>
          <a:stretch>
            <a:fillRect/>
          </a:stretch>
        </p:blipFill>
        <p:spPr>
          <a:xfrm>
            <a:off x="5617028" y="599294"/>
            <a:ext cx="6087283" cy="4754881"/>
          </a:xfrm>
          <a:prstGeom prst="rect">
            <a:avLst/>
          </a:prstGeom>
        </p:spPr>
      </p:pic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D224B30-2EAF-80BB-E784-BF9239A89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4810372"/>
            <a:ext cx="3831336" cy="1326145"/>
          </a:xfrm>
        </p:spPr>
        <p:txBody>
          <a:bodyPr>
            <a:normAutofit/>
          </a:bodyPr>
          <a:lstStyle/>
          <a:p>
            <a:r>
              <a:rPr lang="hr-HR" sz="3600" b="1" u="sng" dirty="0"/>
              <a:t>Sastav cigarete</a:t>
            </a: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9B9F3224-68DC-5D53-6CBF-ADD362CC9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02919"/>
            <a:ext cx="3831336" cy="3870297"/>
          </a:xfrm>
        </p:spPr>
        <p:txBody>
          <a:bodyPr>
            <a:noAutofit/>
          </a:bodyPr>
          <a:lstStyle/>
          <a:p>
            <a:r>
              <a:rPr lang="hr-HR" sz="1800" b="1" dirty="0"/>
              <a:t>Metanol</a:t>
            </a:r>
            <a:r>
              <a:rPr lang="hr-HR" sz="1800" dirty="0"/>
              <a:t> – koristi se kao raketno gorivo </a:t>
            </a:r>
            <a:br>
              <a:rPr lang="hr-HR" sz="1800" dirty="0"/>
            </a:br>
            <a:r>
              <a:rPr lang="hr-HR" sz="1800" b="1" dirty="0"/>
              <a:t>Stearinska kiselina</a:t>
            </a:r>
            <a:r>
              <a:rPr lang="hr-HR" sz="1800" dirty="0"/>
              <a:t> – kao vosak za pravljenje svijeća</a:t>
            </a:r>
            <a:br>
              <a:rPr lang="hr-HR" sz="1800" dirty="0"/>
            </a:br>
            <a:r>
              <a:rPr lang="hr-HR" sz="1800" b="1" dirty="0"/>
              <a:t>Cijanovodična kiselina </a:t>
            </a:r>
            <a:br>
              <a:rPr lang="hr-HR" sz="1800" dirty="0"/>
            </a:br>
            <a:r>
              <a:rPr lang="hr-HR" sz="1800" b="1" dirty="0"/>
              <a:t>Butan</a:t>
            </a:r>
            <a:r>
              <a:rPr lang="hr-HR" sz="1800" dirty="0"/>
              <a:t> – gorivo za upaljače </a:t>
            </a:r>
            <a:br>
              <a:rPr lang="hr-HR" sz="1800" dirty="0"/>
            </a:br>
            <a:r>
              <a:rPr lang="hr-HR" sz="1800" b="1" dirty="0"/>
              <a:t>Kadmij</a:t>
            </a:r>
            <a:r>
              <a:rPr lang="hr-HR" sz="1800" dirty="0"/>
              <a:t> – glavni sastojak baterija </a:t>
            </a:r>
            <a:r>
              <a:rPr lang="hr-HR" sz="1800" b="1" dirty="0"/>
              <a:t>Amonijak</a:t>
            </a:r>
            <a:r>
              <a:rPr lang="hr-HR" sz="1800" dirty="0"/>
              <a:t> – glavni sastojak sredstva za čišćenje sanitarija</a:t>
            </a:r>
            <a:br>
              <a:rPr lang="hr-HR" sz="1800" dirty="0"/>
            </a:br>
            <a:r>
              <a:rPr lang="hr-HR" sz="1800" b="1" dirty="0" err="1"/>
              <a:t>Heksamin</a:t>
            </a:r>
            <a:r>
              <a:rPr lang="hr-HR" sz="1800" dirty="0"/>
              <a:t> – glavna komponenta goriva </a:t>
            </a:r>
            <a:br>
              <a:rPr lang="hr-HR" sz="1800" dirty="0"/>
            </a:br>
            <a:r>
              <a:rPr lang="hr-HR" sz="1800" b="1" dirty="0"/>
              <a:t>Radon </a:t>
            </a:r>
            <a:r>
              <a:rPr lang="hr-HR" sz="1800" dirty="0"/>
              <a:t>– radioaktivni plin </a:t>
            </a:r>
            <a:br>
              <a:rPr lang="hr-HR" sz="1800" dirty="0"/>
            </a:br>
            <a:r>
              <a:rPr lang="hr-HR" sz="1800" b="1" dirty="0"/>
              <a:t>Aceton </a:t>
            </a:r>
            <a:r>
              <a:rPr lang="hr-HR" sz="1800" dirty="0"/>
              <a:t>– za skidanje laka </a:t>
            </a:r>
            <a:br>
              <a:rPr lang="hr-HR" sz="1800" dirty="0"/>
            </a:br>
            <a:br>
              <a:rPr lang="hr-HR" sz="1800" dirty="0"/>
            </a:br>
            <a:r>
              <a:rPr lang="hr-HR" sz="1800" b="1" u="sng" dirty="0"/>
              <a:t>NIKOTIN </a:t>
            </a:r>
            <a:r>
              <a:rPr lang="hr-HR" sz="1800" i="0" dirty="0"/>
              <a:t> - insekticid (</a:t>
            </a:r>
            <a:r>
              <a:rPr lang="hr-HR" sz="1800" i="0" dirty="0" err="1"/>
              <a:t>Raid</a:t>
            </a:r>
            <a:r>
              <a:rPr lang="hr-HR" sz="1800" i="0" dirty="0"/>
              <a:t>…)</a:t>
            </a:r>
            <a:endParaRPr lang="hr-HR" sz="1800" b="1" u="sng" dirty="0"/>
          </a:p>
        </p:txBody>
      </p:sp>
    </p:spTree>
    <p:extLst>
      <p:ext uri="{BB962C8B-B14F-4D97-AF65-F5344CB8AC3E}">
        <p14:creationId xmlns:p14="http://schemas.microsoft.com/office/powerpoint/2010/main" val="89253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73B6E81-939B-957A-D827-26267C32B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350661"/>
            <a:ext cx="5017008" cy="44784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 dirty="0" err="1"/>
              <a:t>Nikotinska</a:t>
            </a:r>
            <a:r>
              <a:rPr lang="en-US" sz="6600" dirty="0"/>
              <a:t> </a:t>
            </a:r>
            <a:r>
              <a:rPr lang="en-US" sz="6600" dirty="0" err="1"/>
              <a:t>ovisnost</a:t>
            </a:r>
            <a:br>
              <a:rPr lang="hr-HR" sz="6600" dirty="0"/>
            </a:br>
            <a:endParaRPr lang="en-US" sz="6600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671123B-EBE0-8F4E-DC62-0F3D7952C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4655" y="2173725"/>
            <a:ext cx="3896437" cy="437532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b="1" dirty="0"/>
              <a:t>1996. g </a:t>
            </a:r>
            <a:r>
              <a:rPr lang="en-US" sz="2200" dirty="0"/>
              <a:t>– FDA </a:t>
            </a:r>
            <a:r>
              <a:rPr lang="en-US" sz="2200" dirty="0" err="1"/>
              <a:t>objavljuje</a:t>
            </a:r>
            <a:r>
              <a:rPr lang="en-US" sz="2200" dirty="0"/>
              <a:t> da je </a:t>
            </a:r>
            <a:r>
              <a:rPr lang="en-US" sz="2200" dirty="0" err="1"/>
              <a:t>nikotin</a:t>
            </a:r>
            <a:r>
              <a:rPr lang="en-US" sz="2200" dirty="0"/>
              <a:t> </a:t>
            </a:r>
            <a:r>
              <a:rPr lang="en-US" sz="2200" dirty="0" err="1"/>
              <a:t>supstanca</a:t>
            </a:r>
            <a:r>
              <a:rPr lang="en-US" sz="2200" dirty="0"/>
              <a:t> </a:t>
            </a:r>
            <a:r>
              <a:rPr lang="en-US" sz="2200" dirty="0" err="1"/>
              <a:t>koja</a:t>
            </a:r>
            <a:r>
              <a:rPr lang="en-US" sz="2200" dirty="0"/>
              <a:t> </a:t>
            </a:r>
            <a:r>
              <a:rPr lang="en-US" sz="2200" dirty="0" err="1"/>
              <a:t>izaziva</a:t>
            </a:r>
            <a:r>
              <a:rPr lang="en-US" sz="2200" dirty="0"/>
              <a:t> </a:t>
            </a:r>
            <a:r>
              <a:rPr lang="en-US" sz="2200" dirty="0" err="1"/>
              <a:t>ovisnost</a:t>
            </a:r>
            <a:r>
              <a:rPr lang="en-US" sz="2200" dirty="0"/>
              <a:t> , </a:t>
            </a:r>
            <a:r>
              <a:rPr lang="en-US" sz="2200" dirty="0" err="1"/>
              <a:t>odnosno</a:t>
            </a:r>
            <a:r>
              <a:rPr lang="en-US" sz="2200" dirty="0"/>
              <a:t> </a:t>
            </a:r>
            <a:r>
              <a:rPr lang="en-US" sz="2200" dirty="0" err="1"/>
              <a:t>radi</a:t>
            </a:r>
            <a:r>
              <a:rPr lang="en-US" sz="2200" dirty="0"/>
              <a:t> se o BOLESTI</a:t>
            </a:r>
          </a:p>
          <a:p>
            <a:pPr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hr-HR" sz="2200" i="0" dirty="0"/>
              <a:t>MKB klasifikacija</a:t>
            </a:r>
          </a:p>
          <a:p>
            <a:pPr>
              <a:lnSpc>
                <a:spcPct val="100000"/>
              </a:lnSpc>
            </a:pPr>
            <a:r>
              <a:rPr lang="en-US" sz="2200" b="1" dirty="0"/>
              <a:t>F 17.2 </a:t>
            </a:r>
            <a:r>
              <a:rPr lang="en-US" sz="2200" b="1" dirty="0" err="1"/>
              <a:t>Duševni</a:t>
            </a:r>
            <a:r>
              <a:rPr lang="en-US" sz="2200" b="1" dirty="0"/>
              <a:t> </a:t>
            </a:r>
            <a:r>
              <a:rPr lang="en-US" sz="2200" b="1" dirty="0" err="1"/>
              <a:t>poremećaji</a:t>
            </a:r>
            <a:r>
              <a:rPr lang="en-US" sz="2200" b="1" dirty="0"/>
              <a:t> </a:t>
            </a:r>
            <a:r>
              <a:rPr lang="en-US" sz="2200" b="1" dirty="0" err="1"/>
              <a:t>i</a:t>
            </a:r>
            <a:r>
              <a:rPr lang="en-US" sz="2200" b="1" dirty="0"/>
              <a:t> </a:t>
            </a:r>
            <a:r>
              <a:rPr lang="en-US" sz="2200" b="1" dirty="0" err="1"/>
              <a:t>poremećaji</a:t>
            </a:r>
            <a:r>
              <a:rPr lang="en-US" sz="2200" b="1" dirty="0"/>
              <a:t> </a:t>
            </a:r>
            <a:r>
              <a:rPr lang="en-US" sz="2200" b="1" dirty="0" err="1"/>
              <a:t>ponašanja</a:t>
            </a:r>
            <a:r>
              <a:rPr lang="en-US" sz="2200" b="1" dirty="0"/>
              <a:t> </a:t>
            </a:r>
            <a:r>
              <a:rPr lang="en-US" sz="2200" b="1" dirty="0" err="1"/>
              <a:t>uzrokovani</a:t>
            </a:r>
            <a:r>
              <a:rPr lang="en-US" sz="2200" b="1" dirty="0"/>
              <a:t> </a:t>
            </a:r>
            <a:r>
              <a:rPr lang="en-US" sz="2200" b="1" dirty="0" err="1"/>
              <a:t>upotrebom</a:t>
            </a:r>
            <a:r>
              <a:rPr lang="en-US" sz="2200" b="1" dirty="0"/>
              <a:t> </a:t>
            </a:r>
            <a:r>
              <a:rPr lang="en-US" sz="2200" b="1" dirty="0" err="1"/>
              <a:t>duhana</a:t>
            </a:r>
            <a:r>
              <a:rPr lang="en-US" sz="2200" b="1" dirty="0"/>
              <a:t> – </a:t>
            </a:r>
            <a:r>
              <a:rPr lang="en-US" sz="2200" b="1" dirty="0" err="1"/>
              <a:t>sindrom</a:t>
            </a:r>
            <a:r>
              <a:rPr lang="en-US" sz="2200" b="1" dirty="0"/>
              <a:t> </a:t>
            </a:r>
            <a:r>
              <a:rPr lang="en-US" sz="2200" b="1" dirty="0" err="1"/>
              <a:t>ovisnosti</a:t>
            </a:r>
            <a:endParaRPr lang="en-US" sz="2200" b="1" dirty="0"/>
          </a:p>
          <a:p>
            <a:pPr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endParaRPr lang="en-US" sz="22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FD019AA-952B-4B1F-936C-2012210EB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591" y="1028928"/>
            <a:ext cx="6094409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6">
            <a:extLst>
              <a:ext uri="{FF2B5EF4-FFF2-40B4-BE49-F238E27FC236}">
                <a16:creationId xmlns:a16="http://schemas.microsoft.com/office/drawing/2014/main" id="{F8B3EA0B-3940-4613-830F-9A701BADF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3019425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DEF486B-08F9-49C8-BDCF-55EC6CC45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5840060"/>
            <a:ext cx="46573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3">
            <a:extLst>
              <a:ext uri="{FF2B5EF4-FFF2-40B4-BE49-F238E27FC236}">
                <a16:creationId xmlns:a16="http://schemas.microsoft.com/office/drawing/2014/main" id="{FA41C1FF-AD4D-EAEE-85E5-CC58053E0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91" y="3589863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6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F17D9FDA-08B5-9800-1E13-11D4811CB83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942012" y="248824"/>
            <a:ext cx="6245225" cy="549275"/>
          </a:xfrm>
        </p:spPr>
        <p:txBody>
          <a:bodyPr/>
          <a:lstStyle/>
          <a:p>
            <a:r>
              <a:rPr lang="hr-HR" b="1" i="0" u="sng" dirty="0"/>
              <a:t>PSIHIČKA OVISNOST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D620287-3DCA-D0CA-1C39-85CF7D00E9D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942012" y="859926"/>
            <a:ext cx="6240462" cy="1828800"/>
          </a:xfrm>
        </p:spPr>
        <p:txBody>
          <a:bodyPr>
            <a:normAutofit lnSpcReduction="10000"/>
          </a:bodyPr>
          <a:lstStyle/>
          <a:p>
            <a:r>
              <a:rPr lang="hr-HR" dirty="0"/>
              <a:t>Nikotin za 15 sekundi dospije do mozga gdje se veže za nikotinske receptore i stimulira ih da oslobađaju supstance koje pružaju </a:t>
            </a:r>
            <a:r>
              <a:rPr lang="hr-HR" u="sng" dirty="0"/>
              <a:t>osjećaj</a:t>
            </a:r>
            <a:r>
              <a:rPr lang="hr-HR" dirty="0"/>
              <a:t> </a:t>
            </a:r>
            <a:r>
              <a:rPr lang="hr-HR" u="sng" dirty="0"/>
              <a:t>smirenosti i opuštenosti </a:t>
            </a:r>
          </a:p>
          <a:p>
            <a:r>
              <a:rPr lang="hr-HR" dirty="0"/>
              <a:t>DOPAMIN, SEROTONIN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6D95623-F89F-19F4-6025-64BFC1DB90F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946775" y="3046966"/>
            <a:ext cx="6245225" cy="549275"/>
          </a:xfrm>
        </p:spPr>
        <p:txBody>
          <a:bodyPr/>
          <a:lstStyle/>
          <a:p>
            <a:r>
              <a:rPr lang="hr-HR" b="1" u="sng" dirty="0"/>
              <a:t>FIZIČKA OVISNOST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A66E128B-A21B-0888-2C25-16F456EB4D0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46775" y="3610011"/>
            <a:ext cx="6245225" cy="2402301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Nakon pola sata, nivo nikotina u krvi drastično opada, osjećaj smirenosti i zadovoljstva nestaje – APSTINENCIJSKA KRIZA</a:t>
            </a:r>
          </a:p>
          <a:p>
            <a:r>
              <a:rPr lang="hr-HR" dirty="0"/>
              <a:t>S vremenom tijelo stiče </a:t>
            </a:r>
            <a:r>
              <a:rPr lang="hr-HR" b="1" u="sng" dirty="0"/>
              <a:t>toleranciju</a:t>
            </a:r>
            <a:r>
              <a:rPr lang="hr-HR" dirty="0"/>
              <a:t> na nikotin, potrebe za njim su sve veće i nikotin postaje neophodan organizmu za normalno funkcioniranje</a:t>
            </a:r>
          </a:p>
          <a:p>
            <a:r>
              <a:rPr lang="hr-HR" dirty="0"/>
              <a:t>Uvlačenjem dima, u organizam se unese </a:t>
            </a:r>
            <a:r>
              <a:rPr lang="hr-HR" b="1" dirty="0"/>
              <a:t>1 do 2 mg </a:t>
            </a:r>
            <a:r>
              <a:rPr lang="hr-HR" dirty="0"/>
              <a:t>nikotina po cigareti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0C2DAE10-D022-13D8-F602-B93CA1A9E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24" y="440403"/>
            <a:ext cx="3802455" cy="263455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3417E2A-1211-1E55-AF33-9113C1F14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527" y="3321603"/>
            <a:ext cx="3261247" cy="29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0971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HeadlinesVTI">
  <a:themeElements>
    <a:clrScheme name="Headlines">
      <a:dk1>
        <a:sysClr val="windowText" lastClr="000000"/>
      </a:dk1>
      <a:lt1>
        <a:sysClr val="window" lastClr="FFFFFF"/>
      </a:lt1>
      <a:dk2>
        <a:srgbClr val="232C41"/>
      </a:dk2>
      <a:lt2>
        <a:srgbClr val="F6F4EF"/>
      </a:lt2>
      <a:accent1>
        <a:srgbClr val="439EB7"/>
      </a:accent1>
      <a:accent2>
        <a:srgbClr val="E20E65"/>
      </a:accent2>
      <a:accent3>
        <a:srgbClr val="F59324"/>
      </a:accent3>
      <a:accent4>
        <a:srgbClr val="5046B9"/>
      </a:accent4>
      <a:accent5>
        <a:srgbClr val="5CB678"/>
      </a:accent5>
      <a:accent6>
        <a:srgbClr val="9717F7"/>
      </a:accent6>
      <a:hlink>
        <a:srgbClr val="E80095"/>
      </a:hlink>
      <a:folHlink>
        <a:srgbClr val="808080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</TotalTime>
  <Words>881</Words>
  <Application>Microsoft Office PowerPoint</Application>
  <PresentationFormat>Široki zaslon</PresentationFormat>
  <Paragraphs>96</Paragraphs>
  <Slides>19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4" baseType="lpstr">
      <vt:lpstr>Arial</vt:lpstr>
      <vt:lpstr>Avenir Next LT Pro</vt:lpstr>
      <vt:lpstr>Calibri</vt:lpstr>
      <vt:lpstr>Sitka Banner</vt:lpstr>
      <vt:lpstr>HeadlinesVTI</vt:lpstr>
      <vt:lpstr>Cigareta</vt:lpstr>
      <vt:lpstr>Statistika - realnost</vt:lpstr>
      <vt:lpstr>Pušenje kroz povijest </vt:lpstr>
      <vt:lpstr>Propaganda  </vt:lpstr>
      <vt:lpstr>Sastav duhanskog dima  </vt:lpstr>
      <vt:lpstr>Duhan </vt:lpstr>
      <vt:lpstr>Metanol – koristi se kao raketno gorivo  Stearinska kiselina – kao vosak za pravljenje svijeća Cijanovodična kiselina  Butan – gorivo za upaljače  Kadmij – glavni sastojak baterija Amonijak – glavni sastojak sredstva za čišćenje sanitarija Heksamin – glavna komponenta goriva  Radon – radioaktivni plin  Aceton – za skidanje laka   NIKOTIN  - insekticid (Raid…)</vt:lpstr>
      <vt:lpstr>Nikotinska ovisnost </vt:lpstr>
      <vt:lpstr>PowerPoint prezentacija</vt:lpstr>
      <vt:lpstr>Štetni učinci pušenja na zdravlje</vt:lpstr>
      <vt:lpstr>Pasivno pušenje</vt:lpstr>
      <vt:lpstr>Štetni učinci pušenja  prva zapažanja</vt:lpstr>
      <vt:lpstr>Hipoteza o povezanosti pušenja i raka pluća!</vt:lpstr>
      <vt:lpstr>Pušači imaju 20 puta veći rizik da obole od raka pluća u odnosu na nepušače!  Pušenje duhana je glavni rizik za nastanak raka pluća!   9 od 10 slučajeva raka pluća izazvano je pušenjem!   Pušenje ubija polovinu pušača od toga ½ u srednjim godinama (gubitak 10-15 g. života)!    Rizik za nastanak raka pluća zavisi od:  - dužine pušenja  - početka pušenja  - broja popušenih cigareta </vt:lpstr>
      <vt:lpstr>Kako prestati pušiti?</vt:lpstr>
      <vt:lpstr>Individualni program– rad sa pojedincem i njemu se prilagođava program   Grupni program – rad sa pušačima sličnih karakteristika  Dostupan je većem broju pušača Pušačima je osigurana edukacija Pušači razmjenjuju iskustva, imaju stručnu i prijateljsku pomoć Imaju manje problema u održavanju apstinencijske krize</vt:lpstr>
      <vt:lpstr>Kognitivno-bihevioralna metoda  koristi se kako bi se promijenilo ponašanje i stavovi prema pušenju   Farmakoterapija  upotreba preparata za odvikavanje od pušenja: Zamjenska terapija (nikotinske žvake, flasteri i sl.)  Psihoterapija</vt:lpstr>
      <vt:lpstr>Gdje potražiti pomoć?</vt:lpstr>
      <vt:lpstr>Cigareta? Ne, hvala!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/>
  <cp:lastModifiedBy>Adrijana Furjan</cp:lastModifiedBy>
  <cp:revision>46</cp:revision>
  <dcterms:created xsi:type="dcterms:W3CDTF">2022-10-17T19:01:50Z</dcterms:created>
  <dcterms:modified xsi:type="dcterms:W3CDTF">2023-04-03T07:04:41Z</dcterms:modified>
</cp:coreProperties>
</file>