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7ACF9B-B14A-242D-D5A0-62F17ABBB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925069" y="409094"/>
            <a:ext cx="9755187" cy="2766528"/>
          </a:xfrm>
        </p:spPr>
        <p:txBody>
          <a:bodyPr>
            <a:noAutofit/>
          </a:bodyPr>
          <a:lstStyle/>
          <a:p>
            <a:r>
              <a:rPr lang="hr-HR" sz="4800" dirty="0">
                <a:solidFill>
                  <a:schemeClr val="tx1"/>
                </a:solidFill>
              </a:rPr>
              <a:t>Završna konferencija projekta</a:t>
            </a:r>
            <a:br>
              <a:rPr lang="hr-HR" sz="4800" dirty="0"/>
            </a:br>
            <a:r>
              <a:rPr lang="hr-HR" sz="4800" dirty="0">
                <a:latin typeface="Arial Narrow" panose="020B0606020202030204" pitchFamily="34" charset="0"/>
              </a:rPr>
              <a:t> „Jer srce prepoznaje najbolje”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9C9097A-298C-7DA5-094A-CE691F7860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Kulturni centar cestica, 06.07.2023.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3D0D814-8E24-D160-BFB5-62B4C7DD5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19354">
            <a:off x="299042" y="629465"/>
            <a:ext cx="1696038" cy="1696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1998FFA-CE93-B358-344F-B9749F30C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1232">
            <a:off x="3628891" y="4710073"/>
            <a:ext cx="354818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57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26047B7-ECD0-DDA3-0DE3-C200E110A0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3462" y="813732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Projekt je sufinancirala europska unija iz europskog socijalnog fonda.</a:t>
            </a:r>
          </a:p>
          <a:p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*Sadržaj prezentacije isključiva je odgovornost općine cestica.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74AB207-AA03-4D17-6422-CAAD2E8E0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274" y="1689201"/>
            <a:ext cx="3810330" cy="143268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79B9D86-4AE1-C600-B7DE-5F47251F8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8587">
            <a:off x="6158126" y="3736116"/>
            <a:ext cx="2712955" cy="271295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D58DBCD-1828-FF02-B13D-C3723B905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635" y="4250926"/>
            <a:ext cx="1371160" cy="167967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B5928A2-D93D-496E-5727-EA060A801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531" y="4250926"/>
            <a:ext cx="1571625" cy="157162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A432E602-6684-394E-8801-3FE5ACB9128B}"/>
              </a:ext>
            </a:extLst>
          </p:cNvPr>
          <p:cNvSpPr txBox="1"/>
          <p:nvPr/>
        </p:nvSpPr>
        <p:spPr>
          <a:xfrm>
            <a:off x="6773325" y="5922799"/>
            <a:ext cx="468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PPT izradila: Adrijana Furjan,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mag.oec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, prof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6426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B7416B-9222-A93D-B4BA-C047A754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Održane aktivnosti: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FCEF417-EE49-0929-1CA2-58A85131A97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hr-HR" dirty="0"/>
              <a:t>Tjedan zdravlja (12.09.2022. – 17.09.2022)</a:t>
            </a:r>
          </a:p>
          <a:p>
            <a:endParaRPr lang="hr-HR" dirty="0"/>
          </a:p>
          <a:p>
            <a:pPr lvl="1"/>
            <a:r>
              <a:rPr lang="hr-HR" dirty="0"/>
              <a:t>Pilates</a:t>
            </a:r>
          </a:p>
          <a:p>
            <a:pPr lvl="1"/>
            <a:r>
              <a:rPr lang="hr-HR" dirty="0"/>
              <a:t>Stolni tenis	</a:t>
            </a:r>
          </a:p>
          <a:p>
            <a:pPr lvl="1"/>
            <a:r>
              <a:rPr lang="hr-HR" dirty="0"/>
              <a:t>Predavanje o važnosti kretanja i rekreacije	</a:t>
            </a:r>
          </a:p>
          <a:p>
            <a:pPr lvl="1"/>
            <a:r>
              <a:rPr lang="hr-HR" dirty="0"/>
              <a:t>Vježbe razgibavanja	</a:t>
            </a:r>
          </a:p>
          <a:p>
            <a:pPr lvl="1"/>
            <a:r>
              <a:rPr lang="hr-HR" dirty="0"/>
              <a:t>Putevima zdravlja</a:t>
            </a:r>
          </a:p>
          <a:p>
            <a:pPr lvl="1"/>
            <a:r>
              <a:rPr lang="hr-HR" dirty="0"/>
              <a:t>Prezentacija rezultata tjedna zdravlja</a:t>
            </a:r>
          </a:p>
          <a:p>
            <a:endParaRPr lang="hr-HR" dirty="0"/>
          </a:p>
        </p:txBody>
      </p:sp>
      <p:pic>
        <p:nvPicPr>
          <p:cNvPr id="5" name="Slika 4" descr="Slika na kojoj se prikazuje odijevanje, osoba, namještaj, stol&#10;&#10;Opis je automatski generiran">
            <a:extLst>
              <a:ext uri="{FF2B5EF4-FFF2-40B4-BE49-F238E27FC236}">
                <a16:creationId xmlns:a16="http://schemas.microsoft.com/office/drawing/2014/main" id="{657BC84F-3554-466A-ED14-4376CC199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813" y="239097"/>
            <a:ext cx="2727158" cy="2045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 descr="Slika na kojoj se prikazuje osoba, u dvorani, odijevanje, strop&#10;&#10;Opis je automatski generiran">
            <a:extLst>
              <a:ext uri="{FF2B5EF4-FFF2-40B4-BE49-F238E27FC236}">
                <a16:creationId xmlns:a16="http://schemas.microsoft.com/office/drawing/2014/main" id="{E28EA7A4-CBA7-2FE9-9627-55014010C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047" y="1348409"/>
            <a:ext cx="2496152" cy="1872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lika 10" descr="Slika na kojoj se prikazuje u dvorani, odijevanje, zid, stolica&#10;&#10;Opis je automatski generiran">
            <a:extLst>
              <a:ext uri="{FF2B5EF4-FFF2-40B4-BE49-F238E27FC236}">
                <a16:creationId xmlns:a16="http://schemas.microsoft.com/office/drawing/2014/main" id="{7B12BB30-D66F-24E5-BB02-892A39A03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813" y="2551105"/>
            <a:ext cx="2728719" cy="2045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Slika 12" descr="Slika na kojoj se prikazuje odijevanje, osoba, u dvorani, obuća&#10;&#10;Opis je automatski generiran">
            <a:extLst>
              <a:ext uri="{FF2B5EF4-FFF2-40B4-BE49-F238E27FC236}">
                <a16:creationId xmlns:a16="http://schemas.microsoft.com/office/drawing/2014/main" id="{98B19FAD-57B9-A979-CC5D-18441DFDF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0047" y="4210931"/>
            <a:ext cx="2621280" cy="174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1274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897B6B-E679-DA54-2DF5-5BFC87D51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Održane aktivnosti: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0365332-8EEA-C3E1-CF7F-06E1376A67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3174" y="596148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Vježbe razgibavanja (11.10.2022. – 04.05.2023)</a:t>
            </a:r>
          </a:p>
          <a:p>
            <a:pPr lvl="1"/>
            <a:r>
              <a:rPr lang="hr-HR" dirty="0"/>
              <a:t>Ukupno 48 održanih vježbi</a:t>
            </a:r>
          </a:p>
        </p:txBody>
      </p:sp>
      <p:pic>
        <p:nvPicPr>
          <p:cNvPr id="5" name="Slika 4" descr="Slika na kojoj se prikazuje u dvorani, strop, dvorana, tlo&#10;&#10;Opis je automatski generiran">
            <a:extLst>
              <a:ext uri="{FF2B5EF4-FFF2-40B4-BE49-F238E27FC236}">
                <a16:creationId xmlns:a16="http://schemas.microsoft.com/office/drawing/2014/main" id="{7B57FB5D-F133-8099-52A7-65AD02F0D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049" y="49774"/>
            <a:ext cx="2573154" cy="1929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 descr="Slika na kojoj se prikazuje pod, osoba, u dvorani, dvorana&#10;&#10;Opis je automatski generiran">
            <a:extLst>
              <a:ext uri="{FF2B5EF4-FFF2-40B4-BE49-F238E27FC236}">
                <a16:creationId xmlns:a16="http://schemas.microsoft.com/office/drawing/2014/main" id="{643711EA-47A5-AC6A-C744-45F825D99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308" y="1312627"/>
            <a:ext cx="2723950" cy="2042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 descr="Slika na kojoj se prikazuje obuća, grupa, osoba, sport&#10;&#10;Opis je automatski generiran">
            <a:extLst>
              <a:ext uri="{FF2B5EF4-FFF2-40B4-BE49-F238E27FC236}">
                <a16:creationId xmlns:a16="http://schemas.microsoft.com/office/drawing/2014/main" id="{B56427C1-C205-8540-85C1-A1AA19749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378" y="2758014"/>
            <a:ext cx="2781186" cy="1850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lika 10" descr="Slika na kojoj se prikazuje obuća, osoba, grupa, ljudi&#10;&#10;Opis je automatski generiran">
            <a:extLst>
              <a:ext uri="{FF2B5EF4-FFF2-40B4-BE49-F238E27FC236}">
                <a16:creationId xmlns:a16="http://schemas.microsoft.com/office/drawing/2014/main" id="{48977973-0FA0-A7DE-07F8-4F4326C6E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950" y="4416383"/>
            <a:ext cx="2781187" cy="1850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Slika 12" descr="Slika na kojoj se prikazuje osoba, odijevanje, Fizička kondicija, sport&#10;&#10;Opis je automatski generiran">
            <a:extLst>
              <a:ext uri="{FF2B5EF4-FFF2-40B4-BE49-F238E27FC236}">
                <a16:creationId xmlns:a16="http://schemas.microsoft.com/office/drawing/2014/main" id="{D0E6C475-9821-8846-0121-FCA9ABE02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4" y="3240009"/>
            <a:ext cx="2496137" cy="1660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Slika 14" descr="Slika na kojoj se prikazuje pod, dvorana, u dvorani, popločavanje&#10;&#10;Opis je automatski generiran">
            <a:extLst>
              <a:ext uri="{FF2B5EF4-FFF2-40B4-BE49-F238E27FC236}">
                <a16:creationId xmlns:a16="http://schemas.microsoft.com/office/drawing/2014/main" id="{642EB02B-A490-E951-9FDD-520CA594AD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2524" b="33684"/>
          <a:stretch/>
        </p:blipFill>
        <p:spPr>
          <a:xfrm>
            <a:off x="2256594" y="4453711"/>
            <a:ext cx="3423408" cy="1660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Slika 16" descr="Slika na kojoj se prikazuje Fizička kondicija, obuća, osoba, igranje&#10;&#10;Opis je automatski generiran">
            <a:extLst>
              <a:ext uri="{FF2B5EF4-FFF2-40B4-BE49-F238E27FC236}">
                <a16:creationId xmlns:a16="http://schemas.microsoft.com/office/drawing/2014/main" id="{0F881151-3861-7E67-B683-09551D3673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2909"/>
          <a:stretch/>
        </p:blipFill>
        <p:spPr>
          <a:xfrm>
            <a:off x="4640979" y="3096501"/>
            <a:ext cx="2486526" cy="1437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028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FE07B1-5804-37EE-1A0C-781C957F0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Održane aktivnosti: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2416777-358A-2FC2-85B3-926ABB6B00C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/>
              <a:t>predavanje    </a:t>
            </a:r>
            <a:r>
              <a:rPr lang="hr-HR" i="1" dirty="0"/>
              <a:t>„Cigareta – ne hvala!“ (29.10.2022)</a:t>
            </a:r>
          </a:p>
          <a:p>
            <a:r>
              <a:rPr lang="hr-HR" dirty="0"/>
              <a:t>predavanje    </a:t>
            </a:r>
            <a:r>
              <a:rPr lang="hr-HR" i="1" dirty="0"/>
              <a:t>„Prehrana i utjecaj nepravilne prehrane“ (25.11.2022)</a:t>
            </a:r>
          </a:p>
          <a:p>
            <a:r>
              <a:rPr lang="hr-HR" dirty="0"/>
              <a:t>predavanje    </a:t>
            </a:r>
            <a:r>
              <a:rPr lang="hr-HR" i="1" dirty="0"/>
              <a:t>„Stres u svakodnevnom životu“ (31.01.2023)</a:t>
            </a:r>
          </a:p>
          <a:p>
            <a:r>
              <a:rPr lang="hr-HR" dirty="0"/>
              <a:t>predavanje    </a:t>
            </a:r>
            <a:r>
              <a:rPr lang="hr-HR" i="1" dirty="0"/>
              <a:t>„Čovjek bez ovisnosti – život sa stilom“ (18.04.2023)</a:t>
            </a:r>
          </a:p>
          <a:p>
            <a:r>
              <a:rPr lang="hr-HR" dirty="0"/>
              <a:t>predavanje    </a:t>
            </a:r>
            <a:r>
              <a:rPr lang="hr-HR" i="1" dirty="0"/>
              <a:t>„Stres – bolest 21 stoljeća“ (04.05.2023)</a:t>
            </a:r>
          </a:p>
          <a:p>
            <a:endParaRPr lang="hr-HR" dirty="0"/>
          </a:p>
        </p:txBody>
      </p:sp>
      <p:pic>
        <p:nvPicPr>
          <p:cNvPr id="5" name="Slika 4" descr="Slika na kojoj se prikazuje odijevanje, osoba, namještaj, obuća&#10;&#10;Opis je automatski generiran">
            <a:extLst>
              <a:ext uri="{FF2B5EF4-FFF2-40B4-BE49-F238E27FC236}">
                <a16:creationId xmlns:a16="http://schemas.microsoft.com/office/drawing/2014/main" id="{B7E45E66-5434-ED5C-11DF-22593F90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155" y="82790"/>
            <a:ext cx="2339967" cy="1754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 descr="Slika na kojoj se prikazuje osoba, odijevanje, obuća, grupa&#10;&#10;Opis je automatski generiran">
            <a:extLst>
              <a:ext uri="{FF2B5EF4-FFF2-40B4-BE49-F238E27FC236}">
                <a16:creationId xmlns:a16="http://schemas.microsoft.com/office/drawing/2014/main" id="{A887F015-3D44-0E0C-5298-6BBC98B52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737" y="4713488"/>
            <a:ext cx="3470442" cy="1561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 descr="Slika na kojoj se prikazuje u dvorani, pod, namještaj, ljudi&#10;&#10;Opis je automatski generiran">
            <a:extLst>
              <a:ext uri="{FF2B5EF4-FFF2-40B4-BE49-F238E27FC236}">
                <a16:creationId xmlns:a16="http://schemas.microsoft.com/office/drawing/2014/main" id="{B1CEEB4F-16EE-C7C9-44E1-BCD9AD13C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07" y="4693035"/>
            <a:ext cx="2136808" cy="1602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lika 10" descr="Slika na kojoj se prikazuje odijevanje, namještaj, osoba, u dvorani&#10;&#10;Opis je automatski generiran">
            <a:extLst>
              <a:ext uri="{FF2B5EF4-FFF2-40B4-BE49-F238E27FC236}">
                <a16:creationId xmlns:a16="http://schemas.microsoft.com/office/drawing/2014/main" id="{850C881A-9487-F67E-3DFB-CFBC1D804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750" y="1704905"/>
            <a:ext cx="2136810" cy="160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Slika 12" descr="Slika na kojoj se prikazuje u dvorani, pod, obuća, dvorana&#10;&#10;Opis je automatski generiran">
            <a:extLst>
              <a:ext uri="{FF2B5EF4-FFF2-40B4-BE49-F238E27FC236}">
                <a16:creationId xmlns:a16="http://schemas.microsoft.com/office/drawing/2014/main" id="{89892E37-AC47-97D1-1DEB-1C312A6AB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374" y="3158048"/>
            <a:ext cx="2273207" cy="1704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Slika 14" descr="Slika na kojoj se prikazuje tekst, stolica, stol, namještaj&#10;&#10;Opis je automatski generiran">
            <a:extLst>
              <a:ext uri="{FF2B5EF4-FFF2-40B4-BE49-F238E27FC236}">
                <a16:creationId xmlns:a16="http://schemas.microsoft.com/office/drawing/2014/main" id="{CA3EF293-A16A-7532-3B88-4A92172B96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902" y="4713487"/>
            <a:ext cx="3470442" cy="1561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5782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AB11D6-E26A-03B4-FBE3-0EA8CE3D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Održane aktivnosti: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25DB6DA-2BCF-08DF-EF94-DAA2E1B1CD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603711"/>
            <a:ext cx="10394707" cy="3311189"/>
          </a:xfrm>
        </p:spPr>
        <p:txBody>
          <a:bodyPr/>
          <a:lstStyle/>
          <a:p>
            <a:endParaRPr lang="hr-HR" dirty="0"/>
          </a:p>
          <a:p>
            <a:r>
              <a:rPr lang="hr-HR" dirty="0"/>
              <a:t>Zdravi </a:t>
            </a:r>
            <a:r>
              <a:rPr lang="hr-HR" dirty="0" err="1"/>
              <a:t>week-end</a:t>
            </a:r>
            <a:r>
              <a:rPr lang="hr-HR" dirty="0"/>
              <a:t> (12.05.2023)</a:t>
            </a:r>
          </a:p>
          <a:p>
            <a:endParaRPr lang="hr-HR" dirty="0"/>
          </a:p>
        </p:txBody>
      </p:sp>
      <p:pic>
        <p:nvPicPr>
          <p:cNvPr id="5" name="Slika 4" descr="Slika na kojoj se prikazuje zid, u dvorani, odijevanje, osoba&#10;&#10;Opis je automatski generiran">
            <a:extLst>
              <a:ext uri="{FF2B5EF4-FFF2-40B4-BE49-F238E27FC236}">
                <a16:creationId xmlns:a16="http://schemas.microsoft.com/office/drawing/2014/main" id="{B4150811-DE9B-7BAF-5518-1F4F87816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479" y="317633"/>
            <a:ext cx="1591778" cy="2122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 descr="Slika na kojoj se prikazuje odijevanje, osoba, čovjek, u dvorani&#10;&#10;Opis je automatski generiran">
            <a:extLst>
              <a:ext uri="{FF2B5EF4-FFF2-40B4-BE49-F238E27FC236}">
                <a16:creationId xmlns:a16="http://schemas.microsoft.com/office/drawing/2014/main" id="{43ECB921-E2D5-9639-DF83-50687DAF7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302" y="1048767"/>
            <a:ext cx="2322897" cy="1742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 descr="Slika na kojoj se prikazuje u dvorani, tekst, zid, stol&#10;&#10;Opis je automatski generiran">
            <a:extLst>
              <a:ext uri="{FF2B5EF4-FFF2-40B4-BE49-F238E27FC236}">
                <a16:creationId xmlns:a16="http://schemas.microsoft.com/office/drawing/2014/main" id="{F6C47E1D-A7CD-689C-2C08-D41208BF6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845" y="1862275"/>
            <a:ext cx="2704152" cy="2028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lika 10" descr="Slika na kojoj se prikazuje odijevanje, čovjek, osoba, žena&#10;&#10;Opis je automatski generiran">
            <a:extLst>
              <a:ext uri="{FF2B5EF4-FFF2-40B4-BE49-F238E27FC236}">
                <a16:creationId xmlns:a16="http://schemas.microsoft.com/office/drawing/2014/main" id="{0A84285F-F537-6532-5FC9-D526F7DEF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482" y="3019060"/>
            <a:ext cx="2688657" cy="2016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Slika 12" descr="Slika na kojoj se prikazuje osoba, odijevanje, stolnjaci i ubrusi, Ljudsko lice&#10;&#10;Opis je automatski generiran">
            <a:extLst>
              <a:ext uri="{FF2B5EF4-FFF2-40B4-BE49-F238E27FC236}">
                <a16:creationId xmlns:a16="http://schemas.microsoft.com/office/drawing/2014/main" id="{8283CF7E-B979-44BC-FF8D-9DE17B1DF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59" y="2692672"/>
            <a:ext cx="1833341" cy="2444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Slika 14" descr="Slika na kojoj se prikazuje u dvorani, zid, odijevanje, tekst&#10;&#10;Opis je automatski generiran">
            <a:extLst>
              <a:ext uri="{FF2B5EF4-FFF2-40B4-BE49-F238E27FC236}">
                <a16:creationId xmlns:a16="http://schemas.microsoft.com/office/drawing/2014/main" id="{AF2C3183-D1A6-2182-D182-C87A0994C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0508" y="3074228"/>
            <a:ext cx="2446649" cy="1834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Slika 16" descr="Slika na kojoj se prikazuje odijevanje, osoba, čovjek, Ljudsko lice&#10;&#10;Opis je automatski generiran">
            <a:extLst>
              <a:ext uri="{FF2B5EF4-FFF2-40B4-BE49-F238E27FC236}">
                <a16:creationId xmlns:a16="http://schemas.microsoft.com/office/drawing/2014/main" id="{2503631F-6270-3451-D661-06B37B5237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5354" y="3997492"/>
            <a:ext cx="2688656" cy="2016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7543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B6389A-1AC8-3024-4C52-33ED57779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Održane aktivnosti: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654789E-28D5-0D26-5A62-E1C80A0A2A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7976" y="419154"/>
            <a:ext cx="10394707" cy="3311189"/>
          </a:xfrm>
        </p:spPr>
        <p:txBody>
          <a:bodyPr/>
          <a:lstStyle/>
          <a:p>
            <a:r>
              <a:rPr lang="hr-HR" dirty="0"/>
              <a:t>Dan srca (17.06.2023)</a:t>
            </a:r>
          </a:p>
        </p:txBody>
      </p:sp>
      <p:pic>
        <p:nvPicPr>
          <p:cNvPr id="5" name="Slika 4" descr="Slika na kojoj se prikazuje odijevanje, osoba, u dvorani, obuća&#10;&#10;Opis je automatski generiran">
            <a:extLst>
              <a:ext uri="{FF2B5EF4-FFF2-40B4-BE49-F238E27FC236}">
                <a16:creationId xmlns:a16="http://schemas.microsoft.com/office/drawing/2014/main" id="{7FA07F4C-00DB-C91A-EDD0-09C36E00C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71" y="2358125"/>
            <a:ext cx="2060895" cy="1545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 descr="Slika na kojoj se prikazuje stolica, odijevanje, namještaj, u dvorani&#10;&#10;Opis je automatski generiran">
            <a:extLst>
              <a:ext uri="{FF2B5EF4-FFF2-40B4-BE49-F238E27FC236}">
                <a16:creationId xmlns:a16="http://schemas.microsoft.com/office/drawing/2014/main" id="{9B3CB06C-E59E-AA03-32DB-4239E7509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871" y="2957351"/>
            <a:ext cx="1931390" cy="2575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 descr="Slika na kojoj se prikazuje namještaj, u dvorani, zid, pod&#10;&#10;Opis je automatski generiran">
            <a:extLst>
              <a:ext uri="{FF2B5EF4-FFF2-40B4-BE49-F238E27FC236}">
                <a16:creationId xmlns:a16="http://schemas.microsoft.com/office/drawing/2014/main" id="{8B3862F7-25A2-156F-EAD8-81E748F62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87" y="3996989"/>
            <a:ext cx="1696499" cy="2261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lika 10" descr="Slika na kojoj se prikazuje odijevanje, namještaj, u dvorani, čovjek&#10;&#10;Opis je automatski generiran">
            <a:extLst>
              <a:ext uri="{FF2B5EF4-FFF2-40B4-BE49-F238E27FC236}">
                <a16:creationId xmlns:a16="http://schemas.microsoft.com/office/drawing/2014/main" id="{25BC9528-D46E-8E29-5F47-44E177771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346" y="1653054"/>
            <a:ext cx="1696500" cy="22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Slika 12" descr="Slika na kojoj se prikazuje odijevanje, namještaj, osoba, u dvorani&#10;&#10;Opis je automatski generiran">
            <a:extLst>
              <a:ext uri="{FF2B5EF4-FFF2-40B4-BE49-F238E27FC236}">
                <a16:creationId xmlns:a16="http://schemas.microsoft.com/office/drawing/2014/main" id="{A08D5B70-FD33-7142-80F3-73DC0D213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346" y="3996989"/>
            <a:ext cx="1763611" cy="2351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Slika 14" descr="Slika na kojoj se prikazuje namještaj, u dvorani, odijevanje, osoba&#10;&#10;Opis je automatski generiran">
            <a:extLst>
              <a:ext uri="{FF2B5EF4-FFF2-40B4-BE49-F238E27FC236}">
                <a16:creationId xmlns:a16="http://schemas.microsoft.com/office/drawing/2014/main" id="{B17FFEB7-4122-8A41-49DE-D3C037CFB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62" y="2616704"/>
            <a:ext cx="1670458" cy="2227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Slika 16" descr="Slika na kojoj se prikazuje odijevanje, osoba, u dvorani, namještaj&#10;&#10;Opis je automatski generiran">
            <a:extLst>
              <a:ext uri="{FF2B5EF4-FFF2-40B4-BE49-F238E27FC236}">
                <a16:creationId xmlns:a16="http://schemas.microsoft.com/office/drawing/2014/main" id="{0A66549F-E0F7-3E13-6217-38A0843E50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1820" y="152508"/>
            <a:ext cx="1763611" cy="2351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Slika 18" descr="Slika na kojoj se prikazuje odijevanje, stolica, osoba, obuća&#10;&#10;Opis je automatski generiran">
            <a:extLst>
              <a:ext uri="{FF2B5EF4-FFF2-40B4-BE49-F238E27FC236}">
                <a16:creationId xmlns:a16="http://schemas.microsoft.com/office/drawing/2014/main" id="{AB9C7FB5-A440-9AB7-F39B-464868AB40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8761" y="4244944"/>
            <a:ext cx="2685359" cy="2014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Slika 20" descr="Slika na kojoj se prikazuje tekst, odijevanje, obuća, čovjek&#10;&#10;Opis je automatski generiran">
            <a:extLst>
              <a:ext uri="{FF2B5EF4-FFF2-40B4-BE49-F238E27FC236}">
                <a16:creationId xmlns:a16="http://schemas.microsoft.com/office/drawing/2014/main" id="{B268CAA8-8100-154E-3B9A-88E1839E03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04418" y="1928091"/>
            <a:ext cx="1830681" cy="2440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09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D0BDAF-F6C6-74EC-EC72-F0FF637F2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Ostvareni cilj: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33CD39D-3BCA-4C19-49DB-5DAD664A71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709047"/>
            <a:ext cx="10394707" cy="3311189"/>
          </a:xfrm>
        </p:spPr>
        <p:txBody>
          <a:bodyPr/>
          <a:lstStyle/>
          <a:p>
            <a:r>
              <a:rPr lang="hr-HR" dirty="0"/>
              <a:t>Osviješteno i educirano stanovništvo o zdravlju, prevenciji i zaštiti od bolesti s naglaskom na kardiovaskularne bolesti</a:t>
            </a:r>
          </a:p>
          <a:p>
            <a:r>
              <a:rPr lang="hr-HR" dirty="0"/>
              <a:t>Rast uključivanja stanovništva u događanja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8C3114E-73EB-66A8-5593-D21643B1D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498" y="469654"/>
            <a:ext cx="3608989" cy="2027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9F02EBF-9FE0-7FEF-C3B5-45B75F0C1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877" y="3175584"/>
            <a:ext cx="2994260" cy="2216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0119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C91B86-8223-D4F0-65DE-570CDE2C4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Zašto baš ovaj projekt?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87B33A-C068-03AA-E592-DFEFF803D1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4798" y="1023161"/>
            <a:ext cx="10394707" cy="3311189"/>
          </a:xfrm>
        </p:spPr>
        <p:txBody>
          <a:bodyPr/>
          <a:lstStyle/>
          <a:p>
            <a:r>
              <a:rPr lang="hr-HR" dirty="0"/>
              <a:t>projekt je usmjeren na promociju zdravlja kao faktora kojeg ljudi u većini slučajeva zanemaruju, a shvate da bolest postoji tek kada obolijevaju – zanemarivanje zdravlja</a:t>
            </a:r>
          </a:p>
          <a:p>
            <a:r>
              <a:rPr lang="hr-HR" dirty="0"/>
              <a:t>Nedostatak aktivnosti na području općine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268FAD1-152F-2755-B73F-9CF0BA1DC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98" y="3510309"/>
            <a:ext cx="3995956" cy="1648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531405D-FBAB-40F0-3A6A-2CDCB83D1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936" y="4334350"/>
            <a:ext cx="2798319" cy="1817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9BE82E3-AFBC-A6CF-20FC-93A3F0E7D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1710">
            <a:off x="5314218" y="3333794"/>
            <a:ext cx="2371550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38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A84628-A5FD-0E59-FD96-BA08924A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Osnovno o projektu: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D2D32ED-16E7-1BF1-C110-148224D776B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/>
              <a:t>Naziv projekta: 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Jer srce prepoznaje najbolje</a:t>
            </a:r>
          </a:p>
          <a:p>
            <a:r>
              <a:rPr lang="hr-HR" dirty="0"/>
              <a:t>Izvor financiranja: 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Europski socijalni fond</a:t>
            </a:r>
          </a:p>
          <a:p>
            <a:r>
              <a:rPr lang="hr-HR" dirty="0"/>
              <a:t>Ukupna vrijednost projekta: 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433.329,00 kn / 57.512,64 EUR</a:t>
            </a:r>
          </a:p>
          <a:p>
            <a:r>
              <a:rPr lang="hr-HR" dirty="0"/>
              <a:t>EU sufinanciranje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: 433.329,00 kn (100%) (85% - EU, 15% - Državni proračun RH)</a:t>
            </a:r>
          </a:p>
          <a:p>
            <a:r>
              <a:rPr lang="hr-HR" dirty="0"/>
              <a:t>Razdoblje provedbe projekta: 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20.05.2022. – 20.07.2023. (14 mjeseci)</a:t>
            </a:r>
          </a:p>
          <a:p>
            <a:r>
              <a:rPr lang="hr-HR" dirty="0"/>
              <a:t>Partner: 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Zavod za javno zdravstvo Varaždinske županije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050201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lavni događaj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TM04033927[[fn=Glavni događaj]]</Template>
  <TotalTime>42</TotalTime>
  <Words>297</Words>
  <Application>Microsoft Office PowerPoint</Application>
  <PresentationFormat>Široki zaslon</PresentationFormat>
  <Paragraphs>46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Arial</vt:lpstr>
      <vt:lpstr>Arial Narrow</vt:lpstr>
      <vt:lpstr>Impact</vt:lpstr>
      <vt:lpstr>Glavni događaj</vt:lpstr>
      <vt:lpstr>Završna konferencija projekta  „Jer srce prepoznaje najbolje”</vt:lpstr>
      <vt:lpstr>Održane aktivnosti:</vt:lpstr>
      <vt:lpstr>Održane aktivnosti:</vt:lpstr>
      <vt:lpstr>Održane aktivnosti:</vt:lpstr>
      <vt:lpstr>Održane aktivnosti:</vt:lpstr>
      <vt:lpstr>Održane aktivnosti:</vt:lpstr>
      <vt:lpstr>Ostvareni cilj:</vt:lpstr>
      <vt:lpstr>Zašto baš ovaj projekt?</vt:lpstr>
      <vt:lpstr>Osnovno o projektu: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Završna konferencija projekta  „Jer srce prepoznaje najbolje”</dc:title>
  <dc:creator>Adrijana Furjan</dc:creator>
  <cp:lastModifiedBy>Adrijana Furjan</cp:lastModifiedBy>
  <cp:revision>9</cp:revision>
  <dcterms:created xsi:type="dcterms:W3CDTF">2023-06-28T07:26:32Z</dcterms:created>
  <dcterms:modified xsi:type="dcterms:W3CDTF">2023-06-28T08:08:35Z</dcterms:modified>
</cp:coreProperties>
</file>