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</p:sldIdLst>
  <p:sldSz cx="9144000" cy="6858000" type="screen4x3"/>
  <p:notesSz cx="6735763" cy="98663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2" autoAdjust="0"/>
    <p:restoredTop sz="86427" autoAdjust="0"/>
  </p:normalViewPr>
  <p:slideViewPr>
    <p:cSldViewPr>
      <p:cViewPr varScale="1">
        <p:scale>
          <a:sx n="111" d="100"/>
          <a:sy n="111" d="100"/>
        </p:scale>
        <p:origin x="23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943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284F2543-1B9D-437A-BD57-5AB28CFF891A}" type="datetimeFigureOut">
              <a:rPr lang="hr-HR" smtClean="0"/>
              <a:t>23.3.2026.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4BECB81A-7C0B-4730-B5BD-847F901993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33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B81A-7C0B-4730-B5BD-847F9019933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74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23.3.2026.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6629400" cy="1219201"/>
          </a:xfrm>
        </p:spPr>
        <p:txBody>
          <a:bodyPr>
            <a:normAutofit fontScale="90000"/>
          </a:bodyPr>
          <a:lstStyle/>
          <a:p>
            <a:r>
              <a:rPr lang="hr-HR" dirty="0"/>
              <a:t>PRORAČUN U MALOM ZA 2026. GODINU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4953000" cy="43204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OPĆINA CESTICA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861048"/>
            <a:ext cx="76328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OPĆENITO O PRORAČUNU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2636912"/>
            <a:ext cx="8229600" cy="4373563"/>
          </a:xfrm>
        </p:spPr>
        <p:txBody>
          <a:bodyPr>
            <a:normAutofit/>
          </a:bodyPr>
          <a:lstStyle/>
          <a:p>
            <a:pPr algn="just"/>
            <a:r>
              <a:rPr lang="hr-HR" sz="1200" b="0" dirty="0"/>
              <a:t>Proračun je temeljni financijski dokument, godišnji plan u kojem je sadržana raspodjela sredstava za sve aktivnosti općine vezane uz funkcioniranje, održavanje i razvoj</a:t>
            </a:r>
          </a:p>
          <a:p>
            <a:pPr algn="just"/>
            <a:r>
              <a:rPr lang="hr-HR" sz="1200" b="0" dirty="0"/>
              <a:t>Akt kojim se procjenjuju prihodi i primitci te utvrđuju rashodi i izdaci jedinice lokalne ili regionalne (područne) samouprave za jednu godinu</a:t>
            </a:r>
          </a:p>
          <a:p>
            <a:pPr algn="just"/>
            <a:r>
              <a:rPr lang="hr-HR" sz="1200" b="0" dirty="0"/>
              <a:t>Proračun donosi predstavničko tijelo općine do kraja tekuće godine za narednu Proračunsku godinu na prijedlog načelnika kao izvršnog tijela općine</a:t>
            </a:r>
          </a:p>
          <a:p>
            <a:pPr algn="just"/>
            <a:r>
              <a:rPr lang="hr-HR" sz="1200" b="0" dirty="0"/>
              <a:t>Proračun u malom predstavlja sažetak Proračuna Općine, te na jednostavan i razumljiv način u kratkim crtama prikazuje planove i aktivnosti Općine u svezi korištenja Proračunskih sredstava </a:t>
            </a:r>
          </a:p>
          <a:p>
            <a:pPr algn="just"/>
            <a:endParaRPr lang="hr-HR" sz="1200" b="0" dirty="0"/>
          </a:p>
          <a:p>
            <a:endParaRPr lang="hr-HR" sz="1200" b="0" dirty="0"/>
          </a:p>
          <a:p>
            <a:endParaRPr lang="hr-HR" sz="1200" b="0" dirty="0"/>
          </a:p>
        </p:txBody>
      </p:sp>
    </p:spTree>
    <p:extLst>
      <p:ext uri="{BB962C8B-B14F-4D97-AF65-F5344CB8AC3E}">
        <p14:creationId xmlns:p14="http://schemas.microsoft.com/office/powerpoint/2010/main" val="296991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dirty="0"/>
              <a:t>RIJEČ NAČELNIKA OPĆINE CESTICA</a:t>
            </a:r>
          </a:p>
        </p:txBody>
      </p:sp>
      <p:pic>
        <p:nvPicPr>
          <p:cNvPr id="1026" name="Picture 2" descr="C:\Users\Win7-1\Desktop\članci - Varaždinske vijesti\12768115_1546505402313539_7103178673883201422_o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204864"/>
            <a:ext cx="1828800" cy="13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915816" y="2708920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1200" dirty="0">
              <a:cs typeface="Aharoni" panose="02010803020104030203" pitchFamily="2" charset="-79"/>
            </a:endParaRPr>
          </a:p>
          <a:p>
            <a:pPr algn="just"/>
            <a:r>
              <a:rPr lang="hr-HR" sz="1200" dirty="0">
                <a:cs typeface="Aharoni" panose="02010803020104030203" pitchFamily="2" charset="-79"/>
              </a:rPr>
              <a:t>Poštovani mještani, </a:t>
            </a:r>
          </a:p>
          <a:p>
            <a:pPr algn="just"/>
            <a:r>
              <a:rPr lang="hr-HR" sz="1200" dirty="0">
                <a:cs typeface="Aharoni" panose="02010803020104030203" pitchFamily="2" charset="-79"/>
              </a:rPr>
              <a:t>pred Vama je Proračun u malom za 2026. godinu. </a:t>
            </a:r>
          </a:p>
          <a:p>
            <a:pPr algn="just"/>
            <a:r>
              <a:rPr lang="hr-HR" sz="1200" dirty="0">
                <a:cs typeface="Aharoni" panose="02010803020104030203" pitchFamily="2" charset="-79"/>
              </a:rPr>
              <a:t>Cilj nam je u 2026. godini očuvati postojeću financijsku stabilnost i izvršenje svih planiranih investicija. Postojeće ekonomske prilike uvjetuju kako visinu Proračuna, tako i mogućnosti financiranja, ali usprkos javnih potreba (sufinanciranje nabave udžbenika, troškovi stanovanja i ogrjeva za socijalno ugrožene, naknade roditeljima novorođene djece, pomoći studentima i umirovljenicima). Bitna su ulaganja u društvenu i gospodarsku infrastrukturu kao nužan preduvjet razvoja, stoga će i  u narednim razdobljima briga biti posvećena poboljšanju i izgradnji komunalne infrastrukture. U tijeku je realizacija mnogih projekata financiranih iz EU fondova, države i lokalnog proračuna. Briga o civilnom sektoru koji obuhvaća sve udruge općine kontinuitet je iz čega je vidljiv razvoj i na tom području.</a:t>
            </a:r>
          </a:p>
          <a:p>
            <a:pPr algn="just"/>
            <a:endParaRPr lang="hr-HR" sz="1200" dirty="0">
              <a:cs typeface="Aharoni" panose="02010803020104030203" pitchFamily="2" charset="-79"/>
            </a:endParaRPr>
          </a:p>
          <a:p>
            <a:pPr algn="just"/>
            <a:endParaRPr lang="hr-HR" sz="12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479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dirty="0"/>
              <a:t>PRORAČUN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7776864" cy="2265218"/>
          </a:xfrm>
        </p:spPr>
      </p:pic>
      <p:sp>
        <p:nvSpPr>
          <p:cNvPr id="5" name="TekstniOkvir 4"/>
          <p:cNvSpPr txBox="1"/>
          <p:nvPr/>
        </p:nvSpPr>
        <p:spPr>
          <a:xfrm>
            <a:off x="683568" y="1700808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PRORAČUN ČINI:</a:t>
            </a:r>
          </a:p>
          <a:p>
            <a:pPr marL="228600" indent="-228600">
              <a:buAutoNum type="arabicPeriod"/>
            </a:pPr>
            <a:r>
              <a:rPr lang="hr-HR" sz="1200" dirty="0"/>
              <a:t>OPĆI DIO : sastoji se od računa prihoda i rashoda te računa financiranja</a:t>
            </a:r>
          </a:p>
          <a:p>
            <a:pPr marL="228600" indent="-228600">
              <a:buAutoNum type="arabicPeriod"/>
            </a:pPr>
            <a:r>
              <a:rPr lang="hr-HR" sz="1200" dirty="0"/>
              <a:t>POSEBNI DIO: plan rashoda i izdataka iskazanih po vrstama, raspoređenih na razini upravnih odjela u programe koji se sastoji od aktivnosti i projekata </a:t>
            </a:r>
          </a:p>
          <a:p>
            <a:pPr marL="228600" indent="-228600">
              <a:buAutoNum type="arabicPeriod"/>
            </a:pPr>
            <a:r>
              <a:rPr lang="hr-HR" sz="1200" dirty="0"/>
              <a:t>PLAN RAZVOJNIH PROGRAMA: sadrži ciljeve i prioritete razvoja jedinice lokalne samouprave u naredne tri godine</a:t>
            </a:r>
          </a:p>
          <a:p>
            <a:pPr marL="228600" indent="-228600">
              <a:buAutoNum type="arabicPeriod"/>
            </a:pPr>
            <a:endParaRPr lang="hr-HR" sz="1200" dirty="0"/>
          </a:p>
          <a:p>
            <a:r>
              <a:rPr lang="hr-HR" sz="1200" dirty="0"/>
              <a:t>Rashodi proračuna: predškolski odgoj, socijalna skrb i zdravstvo, javne potrebe u sportu i kulturi, protupožarna i civilna zaštita, komunalno gospodarstvo (održavanje i gradnja objekata), zaštita okoliša, prostorno planiranje, materijalni rashodi i plaće</a:t>
            </a:r>
          </a:p>
          <a:p>
            <a:r>
              <a:rPr lang="hr-HR" sz="1200" dirty="0"/>
              <a:t>Proračun za 2026. godinu iznosi 8.502.310,00 EUR</a:t>
            </a:r>
          </a:p>
        </p:txBody>
      </p:sp>
    </p:spTree>
    <p:extLst>
      <p:ext uri="{BB962C8B-B14F-4D97-AF65-F5344CB8AC3E}">
        <p14:creationId xmlns:p14="http://schemas.microsoft.com/office/powerpoint/2010/main" val="333630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049A31C-5966-2985-4376-BAF927EA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20688"/>
            <a:ext cx="7426029" cy="52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CB20C28-C5CD-0F72-928F-A9C69C8DAE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4259" y="836712"/>
            <a:ext cx="6915482" cy="50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ZANIMLJIVOSTI u 2026 godini…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r-HR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0" dirty="0"/>
              <a:t>Održavanje i rekonstrukcija nerazvrstanih cesta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Nastavak socijalnih i gospodarskih mjera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Dodjela bespovratnih potpora poduzetnicima, poljoprivrednicima i turizam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Energetska obnova domova u </a:t>
            </a:r>
            <a:r>
              <a:rPr lang="hr-HR" sz="1200" dirty="0" err="1"/>
              <a:t>Radovec</a:t>
            </a:r>
            <a:r>
              <a:rPr lang="hr-HR" sz="1200" dirty="0"/>
              <a:t> Polju, </a:t>
            </a:r>
            <a:r>
              <a:rPr lang="hr-HR" sz="1200" dirty="0" err="1"/>
              <a:t>Babincu</a:t>
            </a:r>
            <a:r>
              <a:rPr lang="hr-HR" sz="1200" dirty="0"/>
              <a:t> i Velikom </a:t>
            </a:r>
            <a:r>
              <a:rPr lang="hr-HR" sz="1200" dirty="0" err="1"/>
              <a:t>Lovrečanu</a:t>
            </a:r>
            <a:endParaRPr lang="hr-HR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Pokretanje postupka izgradnje nove zgrade POS stanova u centru Cestice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Donošenje novog Prostornog plana Općine Cestica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Izgradnja parkirališta na groblju Cestica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Raspisivanje natječaja za sufinanciranje ugradnje obnovljivih izvora energije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Raspisivanje natječaja za sufinanciranje potpomognute oplodnje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Uređenje Parka </a:t>
            </a:r>
            <a:r>
              <a:rPr lang="hr-HR" sz="1200" dirty="0" err="1"/>
              <a:t>Križovljangrad</a:t>
            </a:r>
            <a:endParaRPr lang="hr-HR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/>
              <a:t>Uređenje dječjih igrališta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0" dirty="0"/>
              <a:t>Tekuća održavanja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200" b="0" dirty="0"/>
          </a:p>
          <a:p>
            <a:pPr>
              <a:buFont typeface="Arial" panose="020B0604020202020204" pitchFamily="34" charset="0"/>
              <a:buChar char="•"/>
            </a:pPr>
            <a:endParaRPr lang="hr-HR" sz="1200" b="0" dirty="0"/>
          </a:p>
          <a:p>
            <a:pPr>
              <a:buFont typeface="Arial" panose="020B0604020202020204" pitchFamily="34" charset="0"/>
              <a:buChar char="•"/>
            </a:pPr>
            <a:endParaRPr lang="hr-HR" sz="1200" b="0" dirty="0"/>
          </a:p>
          <a:p>
            <a:pPr>
              <a:buFont typeface="Arial" panose="020B0604020202020204" pitchFamily="34" charset="0"/>
              <a:buChar char="•"/>
            </a:pPr>
            <a:endParaRPr lang="hr-HR" sz="1200" b="0" dirty="0"/>
          </a:p>
          <a:p>
            <a:pPr>
              <a:buFont typeface="Arial" panose="020B0604020202020204" pitchFamily="34" charset="0"/>
              <a:buChar char="•"/>
            </a:pPr>
            <a:endParaRPr lang="hr-HR" sz="1200" dirty="0"/>
          </a:p>
          <a:p>
            <a:endParaRPr lang="hr-HR" sz="1200" dirty="0"/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828531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825</TotalTime>
  <Words>432</Words>
  <Application>Microsoft Office PowerPoint</Application>
  <PresentationFormat>Prikaz na zaslonu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Tw Cen MT</vt:lpstr>
      <vt:lpstr>Wingdings</vt:lpstr>
      <vt:lpstr>Wingdings 2</vt:lpstr>
      <vt:lpstr>Medijan</vt:lpstr>
      <vt:lpstr>PRORAČUN U MALOM ZA 2026. GODINU</vt:lpstr>
      <vt:lpstr>OPĆENITO O PRORAČUNU</vt:lpstr>
      <vt:lpstr>RIJEČ NAČELNIKA OPĆINE CESTICA</vt:lpstr>
      <vt:lpstr>PRORAČUN</vt:lpstr>
      <vt:lpstr>PowerPoint prezentacija</vt:lpstr>
      <vt:lpstr>PowerPoint prezentacija</vt:lpstr>
      <vt:lpstr>ZANIMLJIVOSTI u 2026 godini…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PRORAČUN U MALOM ZA 2020. GODINU</dc:title>
  <dc:creator>Karmen</dc:creator>
  <cp:lastModifiedBy>Općina Cestica</cp:lastModifiedBy>
  <cp:revision>45</cp:revision>
  <cp:lastPrinted>2025-01-24T13:45:57Z</cp:lastPrinted>
  <dcterms:created xsi:type="dcterms:W3CDTF">2019-12-20T08:15:58Z</dcterms:created>
  <dcterms:modified xsi:type="dcterms:W3CDTF">2026-03-23T08:34:06Z</dcterms:modified>
</cp:coreProperties>
</file>