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6" r:id="rId9"/>
    <p:sldId id="264" r:id="rId10"/>
    <p:sldId id="265" r:id="rId11"/>
    <p:sldId id="269" r:id="rId12"/>
    <p:sldId id="268" r:id="rId13"/>
    <p:sldId id="267" r:id="rId14"/>
    <p:sldId id="271" r:id="rId15"/>
    <p:sldId id="272" r:id="rId16"/>
    <p:sldId id="273" r:id="rId17"/>
    <p:sldId id="276" r:id="rId18"/>
    <p:sldId id="277" r:id="rId19"/>
    <p:sldId id="270" r:id="rId20"/>
    <p:sldId id="275" r:id="rId21"/>
    <p:sldId id="274" r:id="rId22"/>
    <p:sldId id="278" r:id="rId23"/>
    <p:sldId id="279" r:id="rId24"/>
    <p:sldId id="280" r:id="rId25"/>
    <p:sldId id="281" r:id="rId26"/>
    <p:sldId id="283" r:id="rId27"/>
    <p:sldId id="282" r:id="rId28"/>
    <p:sldId id="285" r:id="rId29"/>
    <p:sldId id="286" r:id="rId30"/>
    <p:sldId id="289" r:id="rId31"/>
    <p:sldId id="287" r:id="rId32"/>
    <p:sldId id="288" r:id="rId33"/>
    <p:sldId id="290" r:id="rId34"/>
    <p:sldId id="292" r:id="rId35"/>
    <p:sldId id="293" r:id="rId36"/>
    <p:sldId id="294" r:id="rId37"/>
    <p:sldId id="296" r:id="rId38"/>
    <p:sldId id="297" r:id="rId39"/>
    <p:sldId id="298" r:id="rId40"/>
    <p:sldId id="30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0CECE-2C02-4CB6-BDB1-F86F50E3F0C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D1CA4AB-B669-4F84-80B0-91A4BE2F6906}">
      <dgm:prSet/>
      <dgm:spPr/>
      <dgm:t>
        <a:bodyPr/>
        <a:lstStyle/>
        <a:p>
          <a:r>
            <a:rPr lang="hr-HR" dirty="0"/>
            <a:t>PSIHOAKTIVNA SREDSTVA (droge, alkohol, nikotin, lijekovi)</a:t>
          </a:r>
          <a:endParaRPr lang="en-US" dirty="0"/>
        </a:p>
      </dgm:t>
    </dgm:pt>
    <dgm:pt modelId="{04581B06-BE21-487B-8B67-56E87A77A1A5}" type="parTrans" cxnId="{382F5861-D456-4372-9EAA-AE30F73A1258}">
      <dgm:prSet/>
      <dgm:spPr/>
      <dgm:t>
        <a:bodyPr/>
        <a:lstStyle/>
        <a:p>
          <a:endParaRPr lang="en-US"/>
        </a:p>
      </dgm:t>
    </dgm:pt>
    <dgm:pt modelId="{AAB37B36-98AA-4904-B3C8-9AD061629EA5}" type="sibTrans" cxnId="{382F5861-D456-4372-9EAA-AE30F73A1258}">
      <dgm:prSet/>
      <dgm:spPr/>
      <dgm:t>
        <a:bodyPr/>
        <a:lstStyle/>
        <a:p>
          <a:endParaRPr lang="en-US"/>
        </a:p>
      </dgm:t>
    </dgm:pt>
    <dgm:pt modelId="{6CD38C44-0353-4E66-8590-6AF189FA87D0}">
      <dgm:prSet/>
      <dgm:spPr/>
      <dgm:t>
        <a:bodyPr/>
        <a:lstStyle/>
        <a:p>
          <a:r>
            <a:rPr lang="hr-HR"/>
            <a:t>ovisnost o MASOVNIM MEDIJIMA / internetu / igrama / mobitelu / televiziji </a:t>
          </a:r>
          <a:endParaRPr lang="en-US"/>
        </a:p>
      </dgm:t>
    </dgm:pt>
    <dgm:pt modelId="{8DD44F02-DC35-4FC1-A6F7-70EDBDA77D7A}" type="parTrans" cxnId="{ECD240F7-7B59-4C22-B6C4-B58B95B416D9}">
      <dgm:prSet/>
      <dgm:spPr/>
      <dgm:t>
        <a:bodyPr/>
        <a:lstStyle/>
        <a:p>
          <a:endParaRPr lang="en-US"/>
        </a:p>
      </dgm:t>
    </dgm:pt>
    <dgm:pt modelId="{8975E8BE-783C-46FF-9964-502EDB1BB25E}" type="sibTrans" cxnId="{ECD240F7-7B59-4C22-B6C4-B58B95B416D9}">
      <dgm:prSet/>
      <dgm:spPr/>
      <dgm:t>
        <a:bodyPr/>
        <a:lstStyle/>
        <a:p>
          <a:endParaRPr lang="en-US"/>
        </a:p>
      </dgm:t>
    </dgm:pt>
    <dgm:pt modelId="{9EE613B0-1EB7-4762-8AF0-A56AC5E6D7EC}">
      <dgm:prSet/>
      <dgm:spPr/>
      <dgm:t>
        <a:bodyPr/>
        <a:lstStyle/>
        <a:p>
          <a:r>
            <a:rPr lang="hr-HR"/>
            <a:t>Ovisnost o KOCKANJU</a:t>
          </a:r>
          <a:endParaRPr lang="en-US"/>
        </a:p>
      </dgm:t>
    </dgm:pt>
    <dgm:pt modelId="{ADF6AB25-BAD9-4024-BC50-1855193869C5}" type="parTrans" cxnId="{D48DD4ED-CDDD-4534-83EC-C2EA16F85DB6}">
      <dgm:prSet/>
      <dgm:spPr/>
      <dgm:t>
        <a:bodyPr/>
        <a:lstStyle/>
        <a:p>
          <a:endParaRPr lang="en-US"/>
        </a:p>
      </dgm:t>
    </dgm:pt>
    <dgm:pt modelId="{D4BDDA56-82F0-4CC3-A81C-C1E6B0F3DD4B}" type="sibTrans" cxnId="{D48DD4ED-CDDD-4534-83EC-C2EA16F85DB6}">
      <dgm:prSet/>
      <dgm:spPr/>
      <dgm:t>
        <a:bodyPr/>
        <a:lstStyle/>
        <a:p>
          <a:endParaRPr lang="en-US"/>
        </a:p>
      </dgm:t>
    </dgm:pt>
    <dgm:pt modelId="{F7D886D7-796E-463E-B24B-6A7BBCEE31ED}">
      <dgm:prSet/>
      <dgm:spPr/>
      <dgm:t>
        <a:bodyPr/>
        <a:lstStyle/>
        <a:p>
          <a:r>
            <a:rPr lang="hr-HR" dirty="0"/>
            <a:t>Ovisnost o KUPOVINI</a:t>
          </a:r>
          <a:endParaRPr lang="en-US" dirty="0"/>
        </a:p>
      </dgm:t>
    </dgm:pt>
    <dgm:pt modelId="{1B7820C6-9AFC-4BFF-AF85-B6CAFCBA2DA0}" type="parTrans" cxnId="{660D72D4-3ECA-4BB0-9BDC-941FF26E6310}">
      <dgm:prSet/>
      <dgm:spPr/>
      <dgm:t>
        <a:bodyPr/>
        <a:lstStyle/>
        <a:p>
          <a:endParaRPr lang="en-US"/>
        </a:p>
      </dgm:t>
    </dgm:pt>
    <dgm:pt modelId="{4C0FD0A6-B6EA-4746-B7E6-5D97FB91231C}" type="sibTrans" cxnId="{660D72D4-3ECA-4BB0-9BDC-941FF26E6310}">
      <dgm:prSet/>
      <dgm:spPr/>
      <dgm:t>
        <a:bodyPr/>
        <a:lstStyle/>
        <a:p>
          <a:endParaRPr lang="en-US"/>
        </a:p>
      </dgm:t>
    </dgm:pt>
    <dgm:pt modelId="{43E537FF-99E5-4744-8D03-F5BFAFEBE981}">
      <dgm:prSet/>
      <dgm:spPr/>
      <dgm:t>
        <a:bodyPr/>
        <a:lstStyle/>
        <a:p>
          <a:r>
            <a:rPr lang="hr-HR"/>
            <a:t>Ovisnost o plastičnim operacijama, jelu …</a:t>
          </a:r>
          <a:endParaRPr lang="en-US"/>
        </a:p>
      </dgm:t>
    </dgm:pt>
    <dgm:pt modelId="{89448A2C-B738-4FA7-BBBC-752A1D030B43}" type="parTrans" cxnId="{F7CEEF7C-9630-4F78-AF13-32EA4106026D}">
      <dgm:prSet/>
      <dgm:spPr/>
      <dgm:t>
        <a:bodyPr/>
        <a:lstStyle/>
        <a:p>
          <a:endParaRPr lang="en-US"/>
        </a:p>
      </dgm:t>
    </dgm:pt>
    <dgm:pt modelId="{40958F49-73CD-4C33-9982-522B4027C57D}" type="sibTrans" cxnId="{F7CEEF7C-9630-4F78-AF13-32EA4106026D}">
      <dgm:prSet/>
      <dgm:spPr/>
      <dgm:t>
        <a:bodyPr/>
        <a:lstStyle/>
        <a:p>
          <a:endParaRPr lang="en-US"/>
        </a:p>
      </dgm:t>
    </dgm:pt>
    <dgm:pt modelId="{0BFFB2E2-367E-41EC-BF3F-69B11AB69A04}" type="pres">
      <dgm:prSet presAssocID="{AB80CECE-2C02-4CB6-BDB1-F86F50E3F0C8}" presName="vert0" presStyleCnt="0">
        <dgm:presLayoutVars>
          <dgm:dir/>
          <dgm:animOne val="branch"/>
          <dgm:animLvl val="lvl"/>
        </dgm:presLayoutVars>
      </dgm:prSet>
      <dgm:spPr/>
    </dgm:pt>
    <dgm:pt modelId="{F6A0141A-906E-4FCD-BEEB-48CD9944BD7F}" type="pres">
      <dgm:prSet presAssocID="{5D1CA4AB-B669-4F84-80B0-91A4BE2F6906}" presName="thickLine" presStyleLbl="alignNode1" presStyleIdx="0" presStyleCnt="5"/>
      <dgm:spPr/>
    </dgm:pt>
    <dgm:pt modelId="{699F16F7-FEE0-4677-BFBC-59718C25B6C0}" type="pres">
      <dgm:prSet presAssocID="{5D1CA4AB-B669-4F84-80B0-91A4BE2F6906}" presName="horz1" presStyleCnt="0"/>
      <dgm:spPr/>
    </dgm:pt>
    <dgm:pt modelId="{ADF4F7A1-3FBA-487C-A796-8E29B0589C41}" type="pres">
      <dgm:prSet presAssocID="{5D1CA4AB-B669-4F84-80B0-91A4BE2F6906}" presName="tx1" presStyleLbl="revTx" presStyleIdx="0" presStyleCnt="5"/>
      <dgm:spPr/>
    </dgm:pt>
    <dgm:pt modelId="{61D69958-A79B-404C-879F-CEA0EF8D4F4C}" type="pres">
      <dgm:prSet presAssocID="{5D1CA4AB-B669-4F84-80B0-91A4BE2F6906}" presName="vert1" presStyleCnt="0"/>
      <dgm:spPr/>
    </dgm:pt>
    <dgm:pt modelId="{C05ED660-E46D-41CD-B8A3-12FA81A31EF5}" type="pres">
      <dgm:prSet presAssocID="{6CD38C44-0353-4E66-8590-6AF189FA87D0}" presName="thickLine" presStyleLbl="alignNode1" presStyleIdx="1" presStyleCnt="5"/>
      <dgm:spPr/>
    </dgm:pt>
    <dgm:pt modelId="{425110CB-EB6B-4198-A2C8-ABD1BF31F9E4}" type="pres">
      <dgm:prSet presAssocID="{6CD38C44-0353-4E66-8590-6AF189FA87D0}" presName="horz1" presStyleCnt="0"/>
      <dgm:spPr/>
    </dgm:pt>
    <dgm:pt modelId="{1943C37A-39EF-4E2D-83AD-23C8170693E6}" type="pres">
      <dgm:prSet presAssocID="{6CD38C44-0353-4E66-8590-6AF189FA87D0}" presName="tx1" presStyleLbl="revTx" presStyleIdx="1" presStyleCnt="5"/>
      <dgm:spPr/>
    </dgm:pt>
    <dgm:pt modelId="{FDCCAB24-C26C-4AC6-82F6-29959EE06349}" type="pres">
      <dgm:prSet presAssocID="{6CD38C44-0353-4E66-8590-6AF189FA87D0}" presName="vert1" presStyleCnt="0"/>
      <dgm:spPr/>
    </dgm:pt>
    <dgm:pt modelId="{56AD13FE-FB9F-4F9C-877E-A4C661C25837}" type="pres">
      <dgm:prSet presAssocID="{9EE613B0-1EB7-4762-8AF0-A56AC5E6D7EC}" presName="thickLine" presStyleLbl="alignNode1" presStyleIdx="2" presStyleCnt="5"/>
      <dgm:spPr/>
    </dgm:pt>
    <dgm:pt modelId="{17D0DE8D-730A-4423-912E-EB9F4D8D2243}" type="pres">
      <dgm:prSet presAssocID="{9EE613B0-1EB7-4762-8AF0-A56AC5E6D7EC}" presName="horz1" presStyleCnt="0"/>
      <dgm:spPr/>
    </dgm:pt>
    <dgm:pt modelId="{49C906BC-88DE-484C-BDD3-62AC95F9E140}" type="pres">
      <dgm:prSet presAssocID="{9EE613B0-1EB7-4762-8AF0-A56AC5E6D7EC}" presName="tx1" presStyleLbl="revTx" presStyleIdx="2" presStyleCnt="5"/>
      <dgm:spPr/>
    </dgm:pt>
    <dgm:pt modelId="{B0DD4533-5267-4D41-B8E8-EDE4BE05E8B6}" type="pres">
      <dgm:prSet presAssocID="{9EE613B0-1EB7-4762-8AF0-A56AC5E6D7EC}" presName="vert1" presStyleCnt="0"/>
      <dgm:spPr/>
    </dgm:pt>
    <dgm:pt modelId="{BCC0AB93-C328-46AF-B29A-32C87E8A0278}" type="pres">
      <dgm:prSet presAssocID="{F7D886D7-796E-463E-B24B-6A7BBCEE31ED}" presName="thickLine" presStyleLbl="alignNode1" presStyleIdx="3" presStyleCnt="5"/>
      <dgm:spPr/>
    </dgm:pt>
    <dgm:pt modelId="{302071E6-D4C9-4E63-8255-D0164AC2AE80}" type="pres">
      <dgm:prSet presAssocID="{F7D886D7-796E-463E-B24B-6A7BBCEE31ED}" presName="horz1" presStyleCnt="0"/>
      <dgm:spPr/>
    </dgm:pt>
    <dgm:pt modelId="{E6111650-0284-4F3E-91C6-C5522BE69A92}" type="pres">
      <dgm:prSet presAssocID="{F7D886D7-796E-463E-B24B-6A7BBCEE31ED}" presName="tx1" presStyleLbl="revTx" presStyleIdx="3" presStyleCnt="5"/>
      <dgm:spPr/>
    </dgm:pt>
    <dgm:pt modelId="{DF4BA100-1D3A-4106-8298-D18F269AD994}" type="pres">
      <dgm:prSet presAssocID="{F7D886D7-796E-463E-B24B-6A7BBCEE31ED}" presName="vert1" presStyleCnt="0"/>
      <dgm:spPr/>
    </dgm:pt>
    <dgm:pt modelId="{5D82FDC8-A55B-46E0-87CE-E814E3F2F0BC}" type="pres">
      <dgm:prSet presAssocID="{43E537FF-99E5-4744-8D03-F5BFAFEBE981}" presName="thickLine" presStyleLbl="alignNode1" presStyleIdx="4" presStyleCnt="5"/>
      <dgm:spPr/>
    </dgm:pt>
    <dgm:pt modelId="{6DC14208-C995-47EC-8AEF-BB138960CD7B}" type="pres">
      <dgm:prSet presAssocID="{43E537FF-99E5-4744-8D03-F5BFAFEBE981}" presName="horz1" presStyleCnt="0"/>
      <dgm:spPr/>
    </dgm:pt>
    <dgm:pt modelId="{2D4957BC-179D-4CFC-A38C-FC6E0F9FD18F}" type="pres">
      <dgm:prSet presAssocID="{43E537FF-99E5-4744-8D03-F5BFAFEBE981}" presName="tx1" presStyleLbl="revTx" presStyleIdx="4" presStyleCnt="5"/>
      <dgm:spPr/>
    </dgm:pt>
    <dgm:pt modelId="{5DB359C4-44AB-401D-8585-26CDCEA02E66}" type="pres">
      <dgm:prSet presAssocID="{43E537FF-99E5-4744-8D03-F5BFAFEBE981}" presName="vert1" presStyleCnt="0"/>
      <dgm:spPr/>
    </dgm:pt>
  </dgm:ptLst>
  <dgm:cxnLst>
    <dgm:cxn modelId="{4676E607-6B6C-494E-A41C-A2133CA1981F}" type="presOf" srcId="{F7D886D7-796E-463E-B24B-6A7BBCEE31ED}" destId="{E6111650-0284-4F3E-91C6-C5522BE69A92}" srcOrd="0" destOrd="0" presId="urn:microsoft.com/office/officeart/2008/layout/LinedList"/>
    <dgm:cxn modelId="{DBAC3B0D-F0CF-48E2-9AA0-10BCE587DA08}" type="presOf" srcId="{5D1CA4AB-B669-4F84-80B0-91A4BE2F6906}" destId="{ADF4F7A1-3FBA-487C-A796-8E29B0589C41}" srcOrd="0" destOrd="0" presId="urn:microsoft.com/office/officeart/2008/layout/LinedList"/>
    <dgm:cxn modelId="{C94C2F2E-00B3-421E-A540-BB0A64CC480B}" type="presOf" srcId="{AB80CECE-2C02-4CB6-BDB1-F86F50E3F0C8}" destId="{0BFFB2E2-367E-41EC-BF3F-69B11AB69A04}" srcOrd="0" destOrd="0" presId="urn:microsoft.com/office/officeart/2008/layout/LinedList"/>
    <dgm:cxn modelId="{382F5861-D456-4372-9EAA-AE30F73A1258}" srcId="{AB80CECE-2C02-4CB6-BDB1-F86F50E3F0C8}" destId="{5D1CA4AB-B669-4F84-80B0-91A4BE2F6906}" srcOrd="0" destOrd="0" parTransId="{04581B06-BE21-487B-8B67-56E87A77A1A5}" sibTransId="{AAB37B36-98AA-4904-B3C8-9AD061629EA5}"/>
    <dgm:cxn modelId="{14F88949-61A8-435A-8A53-0073602EF71D}" type="presOf" srcId="{6CD38C44-0353-4E66-8590-6AF189FA87D0}" destId="{1943C37A-39EF-4E2D-83AD-23C8170693E6}" srcOrd="0" destOrd="0" presId="urn:microsoft.com/office/officeart/2008/layout/LinedList"/>
    <dgm:cxn modelId="{5CA13B51-356E-475A-A9AE-B9F5FEA8BB80}" type="presOf" srcId="{9EE613B0-1EB7-4762-8AF0-A56AC5E6D7EC}" destId="{49C906BC-88DE-484C-BDD3-62AC95F9E140}" srcOrd="0" destOrd="0" presId="urn:microsoft.com/office/officeart/2008/layout/LinedList"/>
    <dgm:cxn modelId="{F7CEEF7C-9630-4F78-AF13-32EA4106026D}" srcId="{AB80CECE-2C02-4CB6-BDB1-F86F50E3F0C8}" destId="{43E537FF-99E5-4744-8D03-F5BFAFEBE981}" srcOrd="4" destOrd="0" parTransId="{89448A2C-B738-4FA7-BBBC-752A1D030B43}" sibTransId="{40958F49-73CD-4C33-9982-522B4027C57D}"/>
    <dgm:cxn modelId="{660D72D4-3ECA-4BB0-9BDC-941FF26E6310}" srcId="{AB80CECE-2C02-4CB6-BDB1-F86F50E3F0C8}" destId="{F7D886D7-796E-463E-B24B-6A7BBCEE31ED}" srcOrd="3" destOrd="0" parTransId="{1B7820C6-9AFC-4BFF-AF85-B6CAFCBA2DA0}" sibTransId="{4C0FD0A6-B6EA-4746-B7E6-5D97FB91231C}"/>
    <dgm:cxn modelId="{D48DD4ED-CDDD-4534-83EC-C2EA16F85DB6}" srcId="{AB80CECE-2C02-4CB6-BDB1-F86F50E3F0C8}" destId="{9EE613B0-1EB7-4762-8AF0-A56AC5E6D7EC}" srcOrd="2" destOrd="0" parTransId="{ADF6AB25-BAD9-4024-BC50-1855193869C5}" sibTransId="{D4BDDA56-82F0-4CC3-A81C-C1E6B0F3DD4B}"/>
    <dgm:cxn modelId="{ECD240F7-7B59-4C22-B6C4-B58B95B416D9}" srcId="{AB80CECE-2C02-4CB6-BDB1-F86F50E3F0C8}" destId="{6CD38C44-0353-4E66-8590-6AF189FA87D0}" srcOrd="1" destOrd="0" parTransId="{8DD44F02-DC35-4FC1-A6F7-70EDBDA77D7A}" sibTransId="{8975E8BE-783C-46FF-9964-502EDB1BB25E}"/>
    <dgm:cxn modelId="{FD6E70FA-FA51-4E2C-ADA9-74CB9F7BE62C}" type="presOf" srcId="{43E537FF-99E5-4744-8D03-F5BFAFEBE981}" destId="{2D4957BC-179D-4CFC-A38C-FC6E0F9FD18F}" srcOrd="0" destOrd="0" presId="urn:microsoft.com/office/officeart/2008/layout/LinedList"/>
    <dgm:cxn modelId="{3CA3A0A7-0AC9-4A25-9BF3-F8BC9AE13FB1}" type="presParOf" srcId="{0BFFB2E2-367E-41EC-BF3F-69B11AB69A04}" destId="{F6A0141A-906E-4FCD-BEEB-48CD9944BD7F}" srcOrd="0" destOrd="0" presId="urn:microsoft.com/office/officeart/2008/layout/LinedList"/>
    <dgm:cxn modelId="{142345C5-0DAB-46A0-B25C-7663E2EA0510}" type="presParOf" srcId="{0BFFB2E2-367E-41EC-BF3F-69B11AB69A04}" destId="{699F16F7-FEE0-4677-BFBC-59718C25B6C0}" srcOrd="1" destOrd="0" presId="urn:microsoft.com/office/officeart/2008/layout/LinedList"/>
    <dgm:cxn modelId="{967691A9-E2A7-46D4-B202-72754684097F}" type="presParOf" srcId="{699F16F7-FEE0-4677-BFBC-59718C25B6C0}" destId="{ADF4F7A1-3FBA-487C-A796-8E29B0589C41}" srcOrd="0" destOrd="0" presId="urn:microsoft.com/office/officeart/2008/layout/LinedList"/>
    <dgm:cxn modelId="{11B33D5E-73B4-4EE4-B20A-A10F4BF532EB}" type="presParOf" srcId="{699F16F7-FEE0-4677-BFBC-59718C25B6C0}" destId="{61D69958-A79B-404C-879F-CEA0EF8D4F4C}" srcOrd="1" destOrd="0" presId="urn:microsoft.com/office/officeart/2008/layout/LinedList"/>
    <dgm:cxn modelId="{D8B2A5FD-E7F3-467F-89F3-62D37E707438}" type="presParOf" srcId="{0BFFB2E2-367E-41EC-BF3F-69B11AB69A04}" destId="{C05ED660-E46D-41CD-B8A3-12FA81A31EF5}" srcOrd="2" destOrd="0" presId="urn:microsoft.com/office/officeart/2008/layout/LinedList"/>
    <dgm:cxn modelId="{061332A5-181C-4525-90C2-AEF63D699663}" type="presParOf" srcId="{0BFFB2E2-367E-41EC-BF3F-69B11AB69A04}" destId="{425110CB-EB6B-4198-A2C8-ABD1BF31F9E4}" srcOrd="3" destOrd="0" presId="urn:microsoft.com/office/officeart/2008/layout/LinedList"/>
    <dgm:cxn modelId="{1F849440-ABEF-4BAF-A8FE-E8C9DB6E980F}" type="presParOf" srcId="{425110CB-EB6B-4198-A2C8-ABD1BF31F9E4}" destId="{1943C37A-39EF-4E2D-83AD-23C8170693E6}" srcOrd="0" destOrd="0" presId="urn:microsoft.com/office/officeart/2008/layout/LinedList"/>
    <dgm:cxn modelId="{0053855D-EB1E-44DE-BC63-55586507BC5A}" type="presParOf" srcId="{425110CB-EB6B-4198-A2C8-ABD1BF31F9E4}" destId="{FDCCAB24-C26C-4AC6-82F6-29959EE06349}" srcOrd="1" destOrd="0" presId="urn:microsoft.com/office/officeart/2008/layout/LinedList"/>
    <dgm:cxn modelId="{656028F3-4E02-460A-8701-4C31642CD8E3}" type="presParOf" srcId="{0BFFB2E2-367E-41EC-BF3F-69B11AB69A04}" destId="{56AD13FE-FB9F-4F9C-877E-A4C661C25837}" srcOrd="4" destOrd="0" presId="urn:microsoft.com/office/officeart/2008/layout/LinedList"/>
    <dgm:cxn modelId="{8D38894D-4E2A-429D-8C8D-4FE38BF49DCA}" type="presParOf" srcId="{0BFFB2E2-367E-41EC-BF3F-69B11AB69A04}" destId="{17D0DE8D-730A-4423-912E-EB9F4D8D2243}" srcOrd="5" destOrd="0" presId="urn:microsoft.com/office/officeart/2008/layout/LinedList"/>
    <dgm:cxn modelId="{873C385B-F40D-46B8-BE74-045D0A797A96}" type="presParOf" srcId="{17D0DE8D-730A-4423-912E-EB9F4D8D2243}" destId="{49C906BC-88DE-484C-BDD3-62AC95F9E140}" srcOrd="0" destOrd="0" presId="urn:microsoft.com/office/officeart/2008/layout/LinedList"/>
    <dgm:cxn modelId="{0C479211-11EF-4892-B9F6-42D465E6CCFE}" type="presParOf" srcId="{17D0DE8D-730A-4423-912E-EB9F4D8D2243}" destId="{B0DD4533-5267-4D41-B8E8-EDE4BE05E8B6}" srcOrd="1" destOrd="0" presId="urn:microsoft.com/office/officeart/2008/layout/LinedList"/>
    <dgm:cxn modelId="{055E7B67-BC87-40A9-9DCE-374AEA312603}" type="presParOf" srcId="{0BFFB2E2-367E-41EC-BF3F-69B11AB69A04}" destId="{BCC0AB93-C328-46AF-B29A-32C87E8A0278}" srcOrd="6" destOrd="0" presId="urn:microsoft.com/office/officeart/2008/layout/LinedList"/>
    <dgm:cxn modelId="{7361B42C-6A14-431D-8B64-194F52B1029A}" type="presParOf" srcId="{0BFFB2E2-367E-41EC-BF3F-69B11AB69A04}" destId="{302071E6-D4C9-4E63-8255-D0164AC2AE80}" srcOrd="7" destOrd="0" presId="urn:microsoft.com/office/officeart/2008/layout/LinedList"/>
    <dgm:cxn modelId="{3F446A88-B6F9-4FA6-9A57-494E9BEC80CA}" type="presParOf" srcId="{302071E6-D4C9-4E63-8255-D0164AC2AE80}" destId="{E6111650-0284-4F3E-91C6-C5522BE69A92}" srcOrd="0" destOrd="0" presId="urn:microsoft.com/office/officeart/2008/layout/LinedList"/>
    <dgm:cxn modelId="{302F957C-8D1C-4277-BDD6-C101A1C66C05}" type="presParOf" srcId="{302071E6-D4C9-4E63-8255-D0164AC2AE80}" destId="{DF4BA100-1D3A-4106-8298-D18F269AD994}" srcOrd="1" destOrd="0" presId="urn:microsoft.com/office/officeart/2008/layout/LinedList"/>
    <dgm:cxn modelId="{299D4252-7ECE-44A3-84B4-2C29A2278D34}" type="presParOf" srcId="{0BFFB2E2-367E-41EC-BF3F-69B11AB69A04}" destId="{5D82FDC8-A55B-46E0-87CE-E814E3F2F0BC}" srcOrd="8" destOrd="0" presId="urn:microsoft.com/office/officeart/2008/layout/LinedList"/>
    <dgm:cxn modelId="{9AAAB562-DD35-4F67-B87C-044E418879A1}" type="presParOf" srcId="{0BFFB2E2-367E-41EC-BF3F-69B11AB69A04}" destId="{6DC14208-C995-47EC-8AEF-BB138960CD7B}" srcOrd="9" destOrd="0" presId="urn:microsoft.com/office/officeart/2008/layout/LinedList"/>
    <dgm:cxn modelId="{AABE437C-E95A-4BB6-9AF2-53D471D14C0A}" type="presParOf" srcId="{6DC14208-C995-47EC-8AEF-BB138960CD7B}" destId="{2D4957BC-179D-4CFC-A38C-FC6E0F9FD18F}" srcOrd="0" destOrd="0" presId="urn:microsoft.com/office/officeart/2008/layout/LinedList"/>
    <dgm:cxn modelId="{FD323938-7726-403A-9C2C-2A1077E7DDA5}" type="presParOf" srcId="{6DC14208-C995-47EC-8AEF-BB138960CD7B}" destId="{5DB359C4-44AB-401D-8585-26CDCEA02E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141A-906E-4FCD-BEEB-48CD9944BD7F}">
      <dsp:nvSpPr>
        <dsp:cNvPr id="0" name=""/>
        <dsp:cNvSpPr/>
      </dsp:nvSpPr>
      <dsp:spPr>
        <a:xfrm>
          <a:off x="0" y="438"/>
          <a:ext cx="10178321"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4F7A1-3FBA-487C-A796-8E29B0589C41}">
      <dsp:nvSpPr>
        <dsp:cNvPr id="0" name=""/>
        <dsp:cNvSpPr/>
      </dsp:nvSpPr>
      <dsp:spPr>
        <a:xfrm>
          <a:off x="0" y="438"/>
          <a:ext cx="10178321"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dirty="0"/>
            <a:t>PSIHOAKTIVNA SREDSTVA (droge, alkohol, nikotin, lijekovi)</a:t>
          </a:r>
          <a:endParaRPr lang="en-US" sz="2500" kern="1200" dirty="0"/>
        </a:p>
      </dsp:txBody>
      <dsp:txXfrm>
        <a:off x="0" y="438"/>
        <a:ext cx="10178321" cy="718542"/>
      </dsp:txXfrm>
    </dsp:sp>
    <dsp:sp modelId="{C05ED660-E46D-41CD-B8A3-12FA81A31EF5}">
      <dsp:nvSpPr>
        <dsp:cNvPr id="0" name=""/>
        <dsp:cNvSpPr/>
      </dsp:nvSpPr>
      <dsp:spPr>
        <a:xfrm>
          <a:off x="0" y="718981"/>
          <a:ext cx="10178321" cy="0"/>
        </a:xfrm>
        <a:prstGeom prst="line">
          <a:avLst/>
        </a:prstGeom>
        <a:solidFill>
          <a:schemeClr val="accent2">
            <a:hueOff val="1559665"/>
            <a:satOff val="8876"/>
            <a:lumOff val="2745"/>
            <a:alphaOff val="0"/>
          </a:schemeClr>
        </a:solidFill>
        <a:ln w="12700" cap="flat" cmpd="sng" algn="in">
          <a:solidFill>
            <a:schemeClr val="accent2">
              <a:hueOff val="1559665"/>
              <a:satOff val="887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3C37A-39EF-4E2D-83AD-23C8170693E6}">
      <dsp:nvSpPr>
        <dsp:cNvPr id="0" name=""/>
        <dsp:cNvSpPr/>
      </dsp:nvSpPr>
      <dsp:spPr>
        <a:xfrm>
          <a:off x="0" y="718981"/>
          <a:ext cx="10178321"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ovisnost o MASOVNIM MEDIJIMA / internetu / igrama / mobitelu / televiziji </a:t>
          </a:r>
          <a:endParaRPr lang="en-US" sz="2500" kern="1200"/>
        </a:p>
      </dsp:txBody>
      <dsp:txXfrm>
        <a:off x="0" y="718981"/>
        <a:ext cx="10178321" cy="718542"/>
      </dsp:txXfrm>
    </dsp:sp>
    <dsp:sp modelId="{56AD13FE-FB9F-4F9C-877E-A4C661C25837}">
      <dsp:nvSpPr>
        <dsp:cNvPr id="0" name=""/>
        <dsp:cNvSpPr/>
      </dsp:nvSpPr>
      <dsp:spPr>
        <a:xfrm>
          <a:off x="0" y="1437524"/>
          <a:ext cx="10178321" cy="0"/>
        </a:xfrm>
        <a:prstGeom prst="line">
          <a:avLst/>
        </a:prstGeom>
        <a:solidFill>
          <a:schemeClr val="accent2">
            <a:hueOff val="3119331"/>
            <a:satOff val="17752"/>
            <a:lumOff val="5490"/>
            <a:alphaOff val="0"/>
          </a:schemeClr>
        </a:solidFill>
        <a:ln w="12700" cap="flat" cmpd="sng" algn="in">
          <a:solidFill>
            <a:schemeClr val="accent2">
              <a:hueOff val="3119331"/>
              <a:satOff val="17752"/>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906BC-88DE-484C-BDD3-62AC95F9E140}">
      <dsp:nvSpPr>
        <dsp:cNvPr id="0" name=""/>
        <dsp:cNvSpPr/>
      </dsp:nvSpPr>
      <dsp:spPr>
        <a:xfrm>
          <a:off x="0" y="1437524"/>
          <a:ext cx="10178321"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Ovisnost o KOCKANJU</a:t>
          </a:r>
          <a:endParaRPr lang="en-US" sz="2500" kern="1200"/>
        </a:p>
      </dsp:txBody>
      <dsp:txXfrm>
        <a:off x="0" y="1437524"/>
        <a:ext cx="10178321" cy="718542"/>
      </dsp:txXfrm>
    </dsp:sp>
    <dsp:sp modelId="{BCC0AB93-C328-46AF-B29A-32C87E8A0278}">
      <dsp:nvSpPr>
        <dsp:cNvPr id="0" name=""/>
        <dsp:cNvSpPr/>
      </dsp:nvSpPr>
      <dsp:spPr>
        <a:xfrm>
          <a:off x="0" y="2156066"/>
          <a:ext cx="10178321" cy="0"/>
        </a:xfrm>
        <a:prstGeom prst="line">
          <a:avLst/>
        </a:prstGeom>
        <a:solidFill>
          <a:schemeClr val="accent2">
            <a:hueOff val="4678996"/>
            <a:satOff val="26628"/>
            <a:lumOff val="8235"/>
            <a:alphaOff val="0"/>
          </a:schemeClr>
        </a:solidFill>
        <a:ln w="12700" cap="flat" cmpd="sng" algn="in">
          <a:solidFill>
            <a:schemeClr val="accent2">
              <a:hueOff val="4678996"/>
              <a:satOff val="26628"/>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11650-0284-4F3E-91C6-C5522BE69A92}">
      <dsp:nvSpPr>
        <dsp:cNvPr id="0" name=""/>
        <dsp:cNvSpPr/>
      </dsp:nvSpPr>
      <dsp:spPr>
        <a:xfrm>
          <a:off x="0" y="2156066"/>
          <a:ext cx="10178321"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dirty="0"/>
            <a:t>Ovisnost o KUPOVINI</a:t>
          </a:r>
          <a:endParaRPr lang="en-US" sz="2500" kern="1200" dirty="0"/>
        </a:p>
      </dsp:txBody>
      <dsp:txXfrm>
        <a:off x="0" y="2156066"/>
        <a:ext cx="10178321" cy="718542"/>
      </dsp:txXfrm>
    </dsp:sp>
    <dsp:sp modelId="{5D82FDC8-A55B-46E0-87CE-E814E3F2F0BC}">
      <dsp:nvSpPr>
        <dsp:cNvPr id="0" name=""/>
        <dsp:cNvSpPr/>
      </dsp:nvSpPr>
      <dsp:spPr>
        <a:xfrm>
          <a:off x="0" y="2874609"/>
          <a:ext cx="10178321" cy="0"/>
        </a:xfrm>
        <a:prstGeom prst="line">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957BC-179D-4CFC-A38C-FC6E0F9FD18F}">
      <dsp:nvSpPr>
        <dsp:cNvPr id="0" name=""/>
        <dsp:cNvSpPr/>
      </dsp:nvSpPr>
      <dsp:spPr>
        <a:xfrm>
          <a:off x="0" y="2874609"/>
          <a:ext cx="10178321"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Ovisnost o plastičnim operacijama, jelu …</a:t>
          </a:r>
          <a:endParaRPr lang="en-US" sz="2500" kern="1200"/>
        </a:p>
      </dsp:txBody>
      <dsp:txXfrm>
        <a:off x="0" y="2874609"/>
        <a:ext cx="10178321" cy="7185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C2F6A46-628B-4B8E-929F-F6A889AA43CF}" type="datetimeFigureOut">
              <a:rPr lang="hr-HR" smtClean="0"/>
              <a:t>15.4.2023.</a:t>
            </a:fld>
            <a:endParaRPr lang="hr-H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hr-H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1ADB2C4-2E73-4899-ABDF-C26C8987C2CF}" type="slidenum">
              <a:rPr lang="hr-HR" smtClean="0"/>
              <a:t>‹#›</a:t>
            </a:fld>
            <a:endParaRPr lang="hr-H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7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C2F6A46-628B-4B8E-929F-F6A889AA43CF}" type="datetimeFigureOut">
              <a:rPr lang="hr-HR" smtClean="0"/>
              <a:t>15.4.2023.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58675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C2F6A46-628B-4B8E-929F-F6A889AA43CF}" type="datetimeFigureOut">
              <a:rPr lang="hr-HR" smtClean="0"/>
              <a:t>15.4.2023.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295353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C2F6A46-628B-4B8E-929F-F6A889AA43CF}" type="datetimeFigureOut">
              <a:rPr lang="hr-HR" smtClean="0"/>
              <a:t>15.4.2023.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357921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C2F6A46-628B-4B8E-929F-F6A889AA43CF}" type="datetimeFigureOut">
              <a:rPr lang="hr-HR" smtClean="0"/>
              <a:t>15.4.2023.</a:t>
            </a:fld>
            <a:endParaRPr lang="hr-H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hr-H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1ADB2C4-2E73-4899-ABDF-C26C8987C2CF}" type="slidenum">
              <a:rPr lang="hr-HR" smtClean="0"/>
              <a:t>‹#›</a:t>
            </a:fld>
            <a:endParaRPr lang="hr-H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423497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3C2F6A46-628B-4B8E-929F-F6A889AA43CF}" type="datetimeFigureOut">
              <a:rPr lang="hr-HR" smtClean="0"/>
              <a:t>15.4.2023.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26769694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57300" y="2909102"/>
            <a:ext cx="4800600" cy="299639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3C2F6A46-628B-4B8E-929F-F6A889AA43CF}" type="datetimeFigureOut">
              <a:rPr lang="hr-HR" smtClean="0"/>
              <a:t>15.4.2023.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40939758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3C2F6A46-628B-4B8E-929F-F6A889AA43CF}" type="datetimeFigureOut">
              <a:rPr lang="hr-HR" smtClean="0"/>
              <a:t>15.4.2023.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304190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F6A46-628B-4B8E-929F-F6A889AA43CF}" type="datetimeFigureOut">
              <a:rPr lang="hr-HR" smtClean="0"/>
              <a:t>15.4.2023.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374347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Kliknite da biste uredili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65051" y="6375679"/>
            <a:ext cx="1233355" cy="348462"/>
          </a:xfrm>
        </p:spPr>
        <p:txBody>
          <a:bodyPr/>
          <a:lstStyle/>
          <a:p>
            <a:fld id="{3C2F6A46-628B-4B8E-929F-F6A889AA43CF}" type="datetimeFigureOut">
              <a:rPr lang="hr-HR" smtClean="0"/>
              <a:t>15.4.2023.</a:t>
            </a:fld>
            <a:endParaRPr lang="hr-HR"/>
          </a:p>
        </p:txBody>
      </p:sp>
      <p:sp>
        <p:nvSpPr>
          <p:cNvPr id="6" name="Footer Placeholder 5"/>
          <p:cNvSpPr>
            <a:spLocks noGrp="1"/>
          </p:cNvSpPr>
          <p:nvPr>
            <p:ph type="ftr" sz="quarter" idx="11"/>
          </p:nvPr>
        </p:nvSpPr>
        <p:spPr>
          <a:xfrm>
            <a:off x="2103620" y="6375679"/>
            <a:ext cx="3482179" cy="345796"/>
          </a:xfrm>
        </p:spPr>
        <p:txBody>
          <a:bodyPr/>
          <a:lstStyle/>
          <a:p>
            <a:endParaRPr lang="hr-HR"/>
          </a:p>
        </p:txBody>
      </p:sp>
      <p:sp>
        <p:nvSpPr>
          <p:cNvPr id="7" name="Slide Number Placeholder 6"/>
          <p:cNvSpPr>
            <a:spLocks noGrp="1"/>
          </p:cNvSpPr>
          <p:nvPr>
            <p:ph type="sldNum" sz="quarter" idx="12"/>
          </p:nvPr>
        </p:nvSpPr>
        <p:spPr>
          <a:xfrm>
            <a:off x="5691014" y="6375679"/>
            <a:ext cx="1232456" cy="345796"/>
          </a:xfrm>
        </p:spPr>
        <p:txBody>
          <a:bodyPr/>
          <a:lstStyle/>
          <a:p>
            <a:fld id="{81ADB2C4-2E73-4899-ABDF-C26C8987C2CF}" type="slidenum">
              <a:rPr lang="hr-HR" smtClean="0"/>
              <a:t>‹#›</a:t>
            </a:fld>
            <a:endParaRPr lang="hr-H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36023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65950" y="6375679"/>
            <a:ext cx="1232456" cy="348462"/>
          </a:xfrm>
        </p:spPr>
        <p:txBody>
          <a:bodyPr/>
          <a:lstStyle/>
          <a:p>
            <a:fld id="{3C2F6A46-628B-4B8E-929F-F6A889AA43CF}" type="datetimeFigureOut">
              <a:rPr lang="hr-HR" smtClean="0"/>
              <a:t>15.4.2023.</a:t>
            </a:fld>
            <a:endParaRPr lang="hr-HR"/>
          </a:p>
        </p:txBody>
      </p:sp>
      <p:sp>
        <p:nvSpPr>
          <p:cNvPr id="6" name="Footer Placeholder 5"/>
          <p:cNvSpPr>
            <a:spLocks noGrp="1"/>
          </p:cNvSpPr>
          <p:nvPr>
            <p:ph type="ftr" sz="quarter" idx="11"/>
          </p:nvPr>
        </p:nvSpPr>
        <p:spPr>
          <a:xfrm>
            <a:off x="2103621" y="6375679"/>
            <a:ext cx="3482178" cy="345796"/>
          </a:xfrm>
        </p:spPr>
        <p:txBody>
          <a:bodyPr/>
          <a:lstStyle/>
          <a:p>
            <a:endParaRPr lang="hr-HR"/>
          </a:p>
        </p:txBody>
      </p:sp>
      <p:sp>
        <p:nvSpPr>
          <p:cNvPr id="7" name="Slide Number Placeholder 6"/>
          <p:cNvSpPr>
            <a:spLocks noGrp="1"/>
          </p:cNvSpPr>
          <p:nvPr>
            <p:ph type="sldNum" sz="quarter" idx="12"/>
          </p:nvPr>
        </p:nvSpPr>
        <p:spPr>
          <a:xfrm>
            <a:off x="5687568" y="6375679"/>
            <a:ext cx="1234440" cy="345796"/>
          </a:xfrm>
        </p:spPr>
        <p:txBody>
          <a:bodyPr/>
          <a:lstStyle/>
          <a:p>
            <a:fld id="{81ADB2C4-2E73-4899-ABDF-C26C8987C2CF}" type="slidenum">
              <a:rPr lang="hr-HR" smtClean="0"/>
              <a:t>‹#›</a:t>
            </a:fld>
            <a:endParaRPr lang="hr-HR"/>
          </a:p>
        </p:txBody>
      </p:sp>
    </p:spTree>
    <p:extLst>
      <p:ext uri="{BB962C8B-B14F-4D97-AF65-F5344CB8AC3E}">
        <p14:creationId xmlns:p14="http://schemas.microsoft.com/office/powerpoint/2010/main" val="135946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2F6A46-628B-4B8E-929F-F6A889AA43CF}" type="datetimeFigureOut">
              <a:rPr lang="hr-HR" smtClean="0"/>
              <a:t>15.4.2023.</a:t>
            </a:fld>
            <a:endParaRPr lang="hr-H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1ADB2C4-2E73-4899-ABDF-C26C8987C2CF}" type="slidenum">
              <a:rPr lang="hr-HR" smtClean="0"/>
              <a:t>‹#›</a:t>
            </a:fld>
            <a:endParaRPr lang="hr-H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302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B40816-0928-87E0-BE53-DEF7F7837737}"/>
              </a:ext>
            </a:extLst>
          </p:cNvPr>
          <p:cNvSpPr>
            <a:spLocks noGrp="1"/>
          </p:cNvSpPr>
          <p:nvPr>
            <p:ph type="ctrTitle"/>
          </p:nvPr>
        </p:nvSpPr>
        <p:spPr>
          <a:xfrm>
            <a:off x="482605" y="3788267"/>
            <a:ext cx="6524698" cy="2011680"/>
          </a:xfrm>
        </p:spPr>
        <p:txBody>
          <a:bodyPr vert="horz" lIns="91440" tIns="45720" rIns="91440" bIns="45720" rtlCol="0" anchor="ctr">
            <a:normAutofit/>
          </a:bodyPr>
          <a:lstStyle/>
          <a:p>
            <a:pPr algn="l"/>
            <a:r>
              <a:rPr lang="en-US" sz="3600" dirty="0" err="1"/>
              <a:t>Čovjek</a:t>
            </a:r>
            <a:r>
              <a:rPr lang="en-US" sz="3600" dirty="0"/>
              <a:t> bez </a:t>
            </a:r>
            <a:r>
              <a:rPr lang="en-US" sz="3600" dirty="0" err="1"/>
              <a:t>ovisnosti</a:t>
            </a:r>
            <a:r>
              <a:rPr lang="en-US" sz="3600" dirty="0"/>
              <a:t>  </a:t>
            </a:r>
            <a:br>
              <a:rPr lang="en-US" sz="3600" dirty="0"/>
            </a:br>
            <a:br>
              <a:rPr lang="en-US" sz="3600" dirty="0"/>
            </a:br>
            <a:r>
              <a:rPr lang="en-US" sz="3600" dirty="0"/>
              <a:t>„</a:t>
            </a:r>
            <a:r>
              <a:rPr lang="en-US" sz="3600" dirty="0" err="1"/>
              <a:t>Život</a:t>
            </a:r>
            <a:r>
              <a:rPr lang="en-US" sz="3600" dirty="0"/>
              <a:t> </a:t>
            </a:r>
            <a:r>
              <a:rPr lang="en-US" sz="3600" dirty="0" err="1"/>
              <a:t>sa</a:t>
            </a:r>
            <a:r>
              <a:rPr lang="en-US" sz="3600" dirty="0"/>
              <a:t> </a:t>
            </a:r>
            <a:r>
              <a:rPr lang="en-US" sz="3600" dirty="0" err="1"/>
              <a:t>stilom</a:t>
            </a:r>
            <a:r>
              <a:rPr lang="en-US" sz="3600" dirty="0"/>
              <a:t>”</a:t>
            </a:r>
          </a:p>
        </p:txBody>
      </p:sp>
      <p:sp>
        <p:nvSpPr>
          <p:cNvPr id="3" name="Podnaslov 2">
            <a:extLst>
              <a:ext uri="{FF2B5EF4-FFF2-40B4-BE49-F238E27FC236}">
                <a16:creationId xmlns:a16="http://schemas.microsoft.com/office/drawing/2014/main" id="{4AD672B6-94A2-03D1-093B-0D231F71A034}"/>
              </a:ext>
            </a:extLst>
          </p:cNvPr>
          <p:cNvSpPr>
            <a:spLocks noGrp="1"/>
          </p:cNvSpPr>
          <p:nvPr>
            <p:ph type="subTitle" idx="1"/>
          </p:nvPr>
        </p:nvSpPr>
        <p:spPr>
          <a:xfrm>
            <a:off x="4223982" y="3752850"/>
            <a:ext cx="7485413" cy="3105150"/>
          </a:xfrm>
        </p:spPr>
        <p:txBody>
          <a:bodyPr vert="horz" lIns="91440" tIns="45720" rIns="91440" bIns="45720" rtlCol="0" anchor="ctr">
            <a:normAutofit fontScale="77500" lnSpcReduction="20000"/>
          </a:bodyPr>
          <a:lstStyle/>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algn="r"/>
            <a:r>
              <a:rPr lang="en-US" sz="1800" dirty="0"/>
              <a:t>         </a:t>
            </a:r>
            <a:endParaRPr lang="hr-HR" sz="1800" dirty="0"/>
          </a:p>
          <a:p>
            <a:pPr algn="r"/>
            <a:endParaRPr lang="hr-HR" sz="1800" dirty="0"/>
          </a:p>
          <a:p>
            <a:pPr algn="r"/>
            <a:endParaRPr lang="hr-HR" sz="1800" dirty="0"/>
          </a:p>
          <a:p>
            <a:pPr algn="r"/>
            <a:endParaRPr lang="hr-HR" sz="1200" dirty="0"/>
          </a:p>
          <a:p>
            <a:pPr algn="r"/>
            <a:endParaRPr lang="hr-HR" sz="1200" dirty="0"/>
          </a:p>
          <a:p>
            <a:pPr algn="r"/>
            <a:endParaRPr lang="hr-HR" sz="1200" dirty="0"/>
          </a:p>
          <a:p>
            <a:pPr algn="r"/>
            <a:endParaRPr lang="hr-HR" sz="1200" dirty="0"/>
          </a:p>
          <a:p>
            <a:pPr algn="r"/>
            <a:r>
              <a:rPr lang="hr-HR" sz="1200" dirty="0"/>
              <a:t>Z</a:t>
            </a:r>
            <a:r>
              <a:rPr lang="en-US" sz="1200" dirty="0" err="1"/>
              <a:t>oran</a:t>
            </a:r>
            <a:r>
              <a:rPr lang="en-US" sz="1200" dirty="0"/>
              <a:t> </a:t>
            </a:r>
            <a:r>
              <a:rPr lang="en-US" sz="1200" dirty="0" err="1"/>
              <a:t>Kokot</a:t>
            </a:r>
            <a:r>
              <a:rPr lang="en-US" sz="1200" dirty="0"/>
              <a:t>, dr.</a:t>
            </a:r>
            <a:r>
              <a:rPr lang="hr-HR" sz="1200" dirty="0"/>
              <a:t>med. </a:t>
            </a:r>
          </a:p>
          <a:p>
            <a:pPr algn="r"/>
            <a:r>
              <a:rPr lang="hr-HR" sz="1800" dirty="0"/>
              <a:t> </a:t>
            </a:r>
          </a:p>
          <a:p>
            <a:pPr algn="r"/>
            <a:r>
              <a:rPr lang="en-US" sz="1800" dirty="0"/>
              <a:t> </a:t>
            </a:r>
          </a:p>
        </p:txBody>
      </p:sp>
      <p:pic>
        <p:nvPicPr>
          <p:cNvPr id="5" name="Slika 4">
            <a:extLst>
              <a:ext uri="{FF2B5EF4-FFF2-40B4-BE49-F238E27FC236}">
                <a16:creationId xmlns:a16="http://schemas.microsoft.com/office/drawing/2014/main" id="{7E448599-5B1D-367D-F045-8A559E87D39B}"/>
              </a:ext>
            </a:extLst>
          </p:cNvPr>
          <p:cNvPicPr>
            <a:picLocks noChangeAspect="1"/>
          </p:cNvPicPr>
          <p:nvPr/>
        </p:nvPicPr>
        <p:blipFill rotWithShape="1">
          <a:blip r:embed="rId2"/>
          <a:srcRect t="21527" b="72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 name="Slika 3">
            <a:extLst>
              <a:ext uri="{FF2B5EF4-FFF2-40B4-BE49-F238E27FC236}">
                <a16:creationId xmlns:a16="http://schemas.microsoft.com/office/drawing/2014/main" id="{DF2B4DC9-36AE-CF6C-B7AE-E7F5882F4AC7}"/>
              </a:ext>
            </a:extLst>
          </p:cNvPr>
          <p:cNvPicPr>
            <a:picLocks noChangeAspect="1"/>
          </p:cNvPicPr>
          <p:nvPr/>
        </p:nvPicPr>
        <p:blipFill>
          <a:blip r:embed="rId3"/>
          <a:stretch>
            <a:fillRect/>
          </a:stretch>
        </p:blipFill>
        <p:spPr>
          <a:xfrm>
            <a:off x="10748680" y="4667565"/>
            <a:ext cx="1251799" cy="1251799"/>
          </a:xfrm>
          <a:prstGeom prst="rect">
            <a:avLst/>
          </a:prstGeom>
        </p:spPr>
      </p:pic>
      <p:pic>
        <p:nvPicPr>
          <p:cNvPr id="6" name="Slika 5">
            <a:extLst>
              <a:ext uri="{FF2B5EF4-FFF2-40B4-BE49-F238E27FC236}">
                <a16:creationId xmlns:a16="http://schemas.microsoft.com/office/drawing/2014/main" id="{0BF3C1F9-F061-4F4E-2E4D-BE75683AAB1B}"/>
              </a:ext>
            </a:extLst>
          </p:cNvPr>
          <p:cNvPicPr>
            <a:picLocks noChangeAspect="1"/>
          </p:cNvPicPr>
          <p:nvPr/>
        </p:nvPicPr>
        <p:blipFill>
          <a:blip r:embed="rId4"/>
          <a:stretch>
            <a:fillRect/>
          </a:stretch>
        </p:blipFill>
        <p:spPr>
          <a:xfrm>
            <a:off x="7200500" y="4794107"/>
            <a:ext cx="3548180" cy="1133954"/>
          </a:xfrm>
          <a:prstGeom prst="rect">
            <a:avLst/>
          </a:prstGeom>
        </p:spPr>
      </p:pic>
    </p:spTree>
    <p:extLst>
      <p:ext uri="{BB962C8B-B14F-4D97-AF65-F5344CB8AC3E}">
        <p14:creationId xmlns:p14="http://schemas.microsoft.com/office/powerpoint/2010/main" val="27945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Naslov 1">
            <a:extLst>
              <a:ext uri="{FF2B5EF4-FFF2-40B4-BE49-F238E27FC236}">
                <a16:creationId xmlns:a16="http://schemas.microsoft.com/office/drawing/2014/main" id="{E38BB362-D180-AEB1-CD59-94CE02DE0071}"/>
              </a:ext>
            </a:extLst>
          </p:cNvPr>
          <p:cNvSpPr>
            <a:spLocks noGrp="1"/>
          </p:cNvSpPr>
          <p:nvPr>
            <p:ph type="title"/>
          </p:nvPr>
        </p:nvSpPr>
        <p:spPr>
          <a:xfrm>
            <a:off x="754144" y="484631"/>
            <a:ext cx="6340519" cy="1638469"/>
          </a:xfrm>
        </p:spPr>
        <p:txBody>
          <a:bodyPr>
            <a:normAutofit/>
          </a:bodyPr>
          <a:lstStyle/>
          <a:p>
            <a:r>
              <a:rPr lang="hr-HR" dirty="0"/>
              <a:t>Marihuana</a:t>
            </a:r>
          </a:p>
        </p:txBody>
      </p:sp>
      <p:sp>
        <p:nvSpPr>
          <p:cNvPr id="34" name="Rectangle 25">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576A2E39-094F-8746-A7F6-0265117D29F0}"/>
              </a:ext>
            </a:extLst>
          </p:cNvPr>
          <p:cNvSpPr>
            <a:spLocks noGrp="1"/>
          </p:cNvSpPr>
          <p:nvPr>
            <p:ph idx="1"/>
          </p:nvPr>
        </p:nvSpPr>
        <p:spPr>
          <a:xfrm>
            <a:off x="765051" y="2443140"/>
            <a:ext cx="6306309" cy="3930227"/>
          </a:xfrm>
        </p:spPr>
        <p:txBody>
          <a:bodyPr>
            <a:normAutofit lnSpcReduction="10000"/>
          </a:bodyPr>
          <a:lstStyle/>
          <a:p>
            <a:r>
              <a:rPr lang="sv-SE" dirty="0">
                <a:solidFill>
                  <a:srgbClr val="000000"/>
                </a:solidFill>
              </a:rPr>
              <a:t>biljka kanabisa (Cannabis sativa L.)</a:t>
            </a:r>
            <a:endParaRPr lang="hr-HR" dirty="0">
              <a:solidFill>
                <a:srgbClr val="000000"/>
              </a:solidFill>
            </a:endParaRPr>
          </a:p>
          <a:p>
            <a:r>
              <a:rPr lang="hr-HR" dirty="0">
                <a:solidFill>
                  <a:srgbClr val="000000"/>
                </a:solidFill>
              </a:rPr>
              <a:t>ručno </a:t>
            </a:r>
            <a:r>
              <a:rPr lang="hr-HR" dirty="0" err="1">
                <a:solidFill>
                  <a:srgbClr val="000000"/>
                </a:solidFill>
              </a:rPr>
              <a:t>rolane</a:t>
            </a:r>
            <a:r>
              <a:rPr lang="hr-HR" dirty="0">
                <a:solidFill>
                  <a:srgbClr val="000000"/>
                </a:solidFill>
              </a:rPr>
              <a:t> cigarete (joint) ili se puši u lulama, nargilama</a:t>
            </a:r>
          </a:p>
          <a:p>
            <a:pPr marL="0" indent="0">
              <a:buNone/>
            </a:pPr>
            <a:r>
              <a:rPr lang="pl-PL" dirty="0">
                <a:solidFill>
                  <a:srgbClr val="000000"/>
                </a:solidFill>
              </a:rPr>
              <a:t>INDUSTRIJSKA KONOPLJA - manje od 0.2% THC-a</a:t>
            </a:r>
          </a:p>
          <a:p>
            <a:pPr marL="0" indent="0">
              <a:buNone/>
            </a:pPr>
            <a:endParaRPr lang="hr-HR" dirty="0">
              <a:solidFill>
                <a:srgbClr val="000000"/>
              </a:solidFill>
            </a:endParaRPr>
          </a:p>
          <a:p>
            <a:pPr marL="0" indent="0">
              <a:buNone/>
            </a:pPr>
            <a:r>
              <a:rPr lang="hr-HR" dirty="0">
                <a:solidFill>
                  <a:srgbClr val="000000"/>
                </a:solidFill>
              </a:rPr>
              <a:t>HAŠIŠ - mehanički je izdvojena smola biljke </a:t>
            </a:r>
            <a:r>
              <a:rPr lang="hr-HR" u="sng" dirty="0">
                <a:solidFill>
                  <a:srgbClr val="000000"/>
                </a:solidFill>
              </a:rPr>
              <a:t>indijske konoplje</a:t>
            </a:r>
          </a:p>
          <a:p>
            <a:pPr marL="0" indent="0">
              <a:buNone/>
            </a:pPr>
            <a:endParaRPr lang="hr-HR" u="sng" dirty="0">
              <a:solidFill>
                <a:srgbClr val="000000"/>
              </a:solidFill>
            </a:endParaRPr>
          </a:p>
          <a:p>
            <a:r>
              <a:rPr lang="hr-HR" dirty="0">
                <a:solidFill>
                  <a:srgbClr val="000000"/>
                </a:solidFill>
              </a:rPr>
              <a:t>razlika između marihuane i hašiša je u količini psihoaktivnog sastojka THC-a, kojeg marihuana sadrži </a:t>
            </a:r>
          </a:p>
          <a:p>
            <a:pPr marL="0" indent="0">
              <a:buNone/>
            </a:pPr>
            <a:r>
              <a:rPr lang="hr-HR" dirty="0">
                <a:solidFill>
                  <a:srgbClr val="000000"/>
                </a:solidFill>
              </a:rPr>
              <a:t>   1-5%, a hašiš do 20%</a:t>
            </a:r>
          </a:p>
          <a:p>
            <a:endParaRPr lang="hr-HR" u="sng" dirty="0">
              <a:solidFill>
                <a:srgbClr val="000000"/>
              </a:solidFill>
            </a:endParaRPr>
          </a:p>
          <a:p>
            <a:endParaRPr lang="hr-HR" dirty="0">
              <a:solidFill>
                <a:srgbClr val="000000"/>
              </a:solidFill>
            </a:endParaRPr>
          </a:p>
        </p:txBody>
      </p:sp>
      <p:pic>
        <p:nvPicPr>
          <p:cNvPr id="4" name="Slika 3" descr="Slika na kojoj se prikazuje tekst, biljka, agava&#10;&#10;Opis je automatski generiran">
            <a:extLst>
              <a:ext uri="{FF2B5EF4-FFF2-40B4-BE49-F238E27FC236}">
                <a16:creationId xmlns:a16="http://schemas.microsoft.com/office/drawing/2014/main" id="{206C7BAD-0FA7-DB82-C3B0-7C6DCB0D5952}"/>
              </a:ext>
            </a:extLst>
          </p:cNvPr>
          <p:cNvPicPr>
            <a:picLocks noChangeAspect="1"/>
          </p:cNvPicPr>
          <p:nvPr/>
        </p:nvPicPr>
        <p:blipFill>
          <a:blip r:embed="rId2"/>
          <a:stretch>
            <a:fillRect/>
          </a:stretch>
        </p:blipFill>
        <p:spPr>
          <a:xfrm>
            <a:off x="8039879" y="1480373"/>
            <a:ext cx="3667489" cy="1787900"/>
          </a:xfrm>
          <a:prstGeom prst="rect">
            <a:avLst/>
          </a:prstGeom>
        </p:spPr>
      </p:pic>
      <p:pic>
        <p:nvPicPr>
          <p:cNvPr id="5" name="Slika 4">
            <a:extLst>
              <a:ext uri="{FF2B5EF4-FFF2-40B4-BE49-F238E27FC236}">
                <a16:creationId xmlns:a16="http://schemas.microsoft.com/office/drawing/2014/main" id="{4BCBD1CD-E819-1856-A5C7-F33081BCF12B}"/>
              </a:ext>
            </a:extLst>
          </p:cNvPr>
          <p:cNvPicPr>
            <a:picLocks noChangeAspect="1"/>
          </p:cNvPicPr>
          <p:nvPr/>
        </p:nvPicPr>
        <p:blipFill>
          <a:blip r:embed="rId3"/>
          <a:stretch>
            <a:fillRect/>
          </a:stretch>
        </p:blipFill>
        <p:spPr>
          <a:xfrm>
            <a:off x="8039879" y="3429000"/>
            <a:ext cx="3667489" cy="2715924"/>
          </a:xfrm>
          <a:prstGeom prst="rect">
            <a:avLst/>
          </a:prstGeom>
        </p:spPr>
      </p:pic>
    </p:spTree>
    <p:extLst>
      <p:ext uri="{BB962C8B-B14F-4D97-AF65-F5344CB8AC3E}">
        <p14:creationId xmlns:p14="http://schemas.microsoft.com/office/powerpoint/2010/main" val="163612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7B07C9-E8F7-D748-3440-ECCF211077BD}"/>
              </a:ext>
            </a:extLst>
          </p:cNvPr>
          <p:cNvSpPr>
            <a:spLocks noGrp="1"/>
          </p:cNvSpPr>
          <p:nvPr>
            <p:ph type="title"/>
          </p:nvPr>
        </p:nvSpPr>
        <p:spPr/>
        <p:txBody>
          <a:bodyPr/>
          <a:lstStyle/>
          <a:p>
            <a:r>
              <a:rPr lang="hr-HR" dirty="0"/>
              <a:t>Učinak marihuane</a:t>
            </a:r>
          </a:p>
        </p:txBody>
      </p:sp>
      <p:sp>
        <p:nvSpPr>
          <p:cNvPr id="3" name="Rezervirano mjesto sadržaja 2">
            <a:extLst>
              <a:ext uri="{FF2B5EF4-FFF2-40B4-BE49-F238E27FC236}">
                <a16:creationId xmlns:a16="http://schemas.microsoft.com/office/drawing/2014/main" id="{1C4698CD-F928-EEDD-9EF7-C431E4C86A39}"/>
              </a:ext>
            </a:extLst>
          </p:cNvPr>
          <p:cNvSpPr>
            <a:spLocks noGrp="1"/>
          </p:cNvSpPr>
          <p:nvPr>
            <p:ph idx="1"/>
          </p:nvPr>
        </p:nvSpPr>
        <p:spPr>
          <a:xfrm>
            <a:off x="1251678" y="1585562"/>
            <a:ext cx="10178322" cy="4890053"/>
          </a:xfrm>
        </p:spPr>
        <p:txBody>
          <a:bodyPr>
            <a:normAutofit fontScale="92500" lnSpcReduction="20000"/>
          </a:bodyPr>
          <a:lstStyle/>
          <a:p>
            <a:pPr marL="0" indent="0">
              <a:buNone/>
            </a:pPr>
            <a:r>
              <a:rPr lang="hr-HR" dirty="0"/>
              <a:t>ZNAKOVI KONZUMIRANJA - krvave oči, napadi smijeha, opuštenost, poremećen osjećaj za vrijeme, osoba može djelovati zatupljeno, povišenje senzibiliteta - naročito kada se radi o bojama, ukusu i muzici, halucinacije (u većim količinama)</a:t>
            </a:r>
          </a:p>
          <a:p>
            <a:pPr marL="0" indent="0">
              <a:buNone/>
            </a:pPr>
            <a:r>
              <a:rPr lang="hr-HR" dirty="0"/>
              <a:t>Rad srca je ubrzan, krvni pritisak povišen, suha usta, </a:t>
            </a:r>
            <a:r>
              <a:rPr lang="hr-HR" b="1" u="sng" dirty="0"/>
              <a:t>sužene zjenice,  kapci poluzatvoreni</a:t>
            </a:r>
          </a:p>
          <a:p>
            <a:pPr marL="0" indent="0">
              <a:buNone/>
            </a:pPr>
            <a:r>
              <a:rPr lang="hr-HR" dirty="0"/>
              <a:t>Karakterističan miris</a:t>
            </a:r>
          </a:p>
          <a:p>
            <a:pPr marL="0" indent="0">
              <a:buNone/>
            </a:pPr>
            <a:r>
              <a:rPr lang="hr-HR" dirty="0"/>
              <a:t>Pušenjem učinak traje 2-3 sata, a ako se pojede(kolačići) učinak traje 3-6 sati</a:t>
            </a:r>
          </a:p>
          <a:p>
            <a:pPr marL="0" indent="0">
              <a:buNone/>
            </a:pPr>
            <a:endParaRPr lang="hr-HR" dirty="0"/>
          </a:p>
          <a:p>
            <a:pPr marL="0" indent="0">
              <a:buNone/>
            </a:pPr>
            <a:r>
              <a:rPr lang="hr-HR" dirty="0"/>
              <a:t>DUGOROČNO donosi negativne posljedice </a:t>
            </a:r>
          </a:p>
          <a:p>
            <a:r>
              <a:rPr lang="hr-HR" dirty="0"/>
              <a:t>Učinak na </a:t>
            </a:r>
            <a:r>
              <a:rPr lang="hr-HR" b="1" dirty="0"/>
              <a:t>mentalno zdravlje </a:t>
            </a:r>
            <a:r>
              <a:rPr lang="hr-HR" dirty="0"/>
              <a:t>- teškoće u pamćenju i učenju, koncentraciji, neodgovornost, napadaji panike i tjeskobe itd.</a:t>
            </a:r>
          </a:p>
          <a:p>
            <a:r>
              <a:rPr lang="hr-HR" dirty="0"/>
              <a:t>Češće </a:t>
            </a:r>
            <a:r>
              <a:rPr lang="hr-HR" b="1" dirty="0"/>
              <a:t>respiratorne infekcije</a:t>
            </a:r>
          </a:p>
          <a:p>
            <a:r>
              <a:rPr lang="hr-HR" dirty="0"/>
              <a:t>5x veća šansa za </a:t>
            </a:r>
            <a:r>
              <a:rPr lang="hr-HR" b="1" dirty="0"/>
              <a:t>srčani udar</a:t>
            </a:r>
            <a:r>
              <a:rPr lang="hr-HR" dirty="0"/>
              <a:t> u prvom satu konzumacije</a:t>
            </a:r>
          </a:p>
          <a:p>
            <a:pPr marL="0" indent="0">
              <a:buNone/>
            </a:pPr>
            <a:endParaRPr lang="hr-HR" dirty="0"/>
          </a:p>
          <a:p>
            <a:r>
              <a:rPr lang="hr-HR" b="1" u="sng" dirty="0"/>
              <a:t>oko 80% ovisnika o heroinu u Hrvatskoj počelo je s drogom oko svoje 15. godine upravo marihuanom </a:t>
            </a:r>
          </a:p>
          <a:p>
            <a:endParaRPr lang="hr-HR" dirty="0"/>
          </a:p>
        </p:txBody>
      </p:sp>
    </p:spTree>
    <p:extLst>
      <p:ext uri="{BB962C8B-B14F-4D97-AF65-F5344CB8AC3E}">
        <p14:creationId xmlns:p14="http://schemas.microsoft.com/office/powerpoint/2010/main" val="236353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Rice fields on terraced of Mu Cang Chai  YenBai  in Vietnam">
            <a:extLst>
              <a:ext uri="{FF2B5EF4-FFF2-40B4-BE49-F238E27FC236}">
                <a16:creationId xmlns:a16="http://schemas.microsoft.com/office/drawing/2014/main" id="{0B89EE5A-9227-7187-6FB4-51D37AA58EB7}"/>
              </a:ext>
            </a:extLst>
          </p:cNvPr>
          <p:cNvPicPr>
            <a:picLocks noChangeAspect="1"/>
          </p:cNvPicPr>
          <p:nvPr/>
        </p:nvPicPr>
        <p:blipFill rotWithShape="1">
          <a:blip r:embed="rId2"/>
          <a:srcRect l="24133" r="28628"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Naslov 1">
            <a:extLst>
              <a:ext uri="{FF2B5EF4-FFF2-40B4-BE49-F238E27FC236}">
                <a16:creationId xmlns:a16="http://schemas.microsoft.com/office/drawing/2014/main" id="{6BA25274-F503-F7E5-E059-43CA3EA9CBF1}"/>
              </a:ext>
            </a:extLst>
          </p:cNvPr>
          <p:cNvSpPr>
            <a:spLocks noGrp="1"/>
          </p:cNvSpPr>
          <p:nvPr>
            <p:ph type="title"/>
          </p:nvPr>
        </p:nvSpPr>
        <p:spPr>
          <a:xfrm>
            <a:off x="765051" y="382385"/>
            <a:ext cx="6015897" cy="1492132"/>
          </a:xfrm>
        </p:spPr>
        <p:txBody>
          <a:bodyPr>
            <a:normAutofit/>
          </a:bodyPr>
          <a:lstStyle/>
          <a:p>
            <a:r>
              <a:rPr lang="hr-HR" dirty="0"/>
              <a:t>Legalizirana marihuana</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67415BD4-A73D-979D-D201-378EE50DFD4F}"/>
              </a:ext>
            </a:extLst>
          </p:cNvPr>
          <p:cNvSpPr>
            <a:spLocks noGrp="1"/>
          </p:cNvSpPr>
          <p:nvPr>
            <p:ph idx="1"/>
          </p:nvPr>
        </p:nvSpPr>
        <p:spPr>
          <a:xfrm>
            <a:off x="765051" y="2286001"/>
            <a:ext cx="6015897" cy="3593591"/>
          </a:xfrm>
        </p:spPr>
        <p:txBody>
          <a:bodyPr>
            <a:normAutofit/>
          </a:bodyPr>
          <a:lstStyle/>
          <a:p>
            <a:pPr>
              <a:lnSpc>
                <a:spcPct val="100000"/>
              </a:lnSpc>
            </a:pPr>
            <a:r>
              <a:rPr lang="hr-HR" sz="1700" dirty="0"/>
              <a:t>MALTA – 2021.g.</a:t>
            </a:r>
          </a:p>
          <a:p>
            <a:pPr>
              <a:lnSpc>
                <a:spcPct val="100000"/>
              </a:lnSpc>
            </a:pPr>
            <a:r>
              <a:rPr lang="hr-HR" sz="1700" dirty="0"/>
              <a:t>NIZOZEMSKA – korištenje u tzv. </a:t>
            </a:r>
            <a:r>
              <a:rPr lang="hr-HR" sz="1700" dirty="0" err="1"/>
              <a:t>coffee</a:t>
            </a:r>
            <a:r>
              <a:rPr lang="hr-HR" sz="1700" dirty="0"/>
              <a:t> shopovima, ne konzumira se sa alkoholom !</a:t>
            </a:r>
          </a:p>
          <a:p>
            <a:pPr>
              <a:lnSpc>
                <a:spcPct val="100000"/>
              </a:lnSpc>
            </a:pPr>
            <a:r>
              <a:rPr lang="hr-HR" sz="1700" dirty="0"/>
              <a:t>KANADA</a:t>
            </a:r>
          </a:p>
          <a:p>
            <a:pPr>
              <a:lnSpc>
                <a:spcPct val="100000"/>
              </a:lnSpc>
            </a:pPr>
            <a:r>
              <a:rPr lang="hr-HR" sz="1700" dirty="0"/>
              <a:t>19 država SAD-a</a:t>
            </a:r>
          </a:p>
          <a:p>
            <a:pPr>
              <a:lnSpc>
                <a:spcPct val="100000"/>
              </a:lnSpc>
            </a:pPr>
            <a:r>
              <a:rPr lang="hr-HR" sz="1700" dirty="0"/>
              <a:t>MEKSIKO</a:t>
            </a:r>
          </a:p>
          <a:p>
            <a:pPr>
              <a:lnSpc>
                <a:spcPct val="100000"/>
              </a:lnSpc>
            </a:pPr>
            <a:r>
              <a:rPr lang="hr-HR" sz="1700" dirty="0"/>
              <a:t>KOLUMBIJA, URUGVAJ, ARGENTINA</a:t>
            </a:r>
          </a:p>
          <a:p>
            <a:pPr>
              <a:lnSpc>
                <a:spcPct val="100000"/>
              </a:lnSpc>
            </a:pPr>
            <a:r>
              <a:rPr lang="hr-HR" sz="1700" dirty="0"/>
              <a:t>JAMAJKA – </a:t>
            </a:r>
            <a:r>
              <a:rPr lang="hr-HR" sz="1700" dirty="0" err="1"/>
              <a:t>dekriminalizirana</a:t>
            </a:r>
            <a:r>
              <a:rPr lang="hr-HR" sz="1700" dirty="0"/>
              <a:t> tek 2015. g.</a:t>
            </a:r>
          </a:p>
          <a:p>
            <a:pPr>
              <a:lnSpc>
                <a:spcPct val="100000"/>
              </a:lnSpc>
            </a:pPr>
            <a:r>
              <a:rPr lang="hr-HR" sz="1700" dirty="0"/>
              <a:t>JUŽNA AFRIKA</a:t>
            </a:r>
          </a:p>
          <a:p>
            <a:pPr>
              <a:lnSpc>
                <a:spcPct val="100000"/>
              </a:lnSpc>
            </a:pPr>
            <a:r>
              <a:rPr lang="hr-HR" sz="1700" dirty="0"/>
              <a:t>ŠRI LANKA</a:t>
            </a:r>
          </a:p>
          <a:p>
            <a:pPr>
              <a:lnSpc>
                <a:spcPct val="100000"/>
              </a:lnSpc>
            </a:pPr>
            <a:endParaRPr lang="hr-HR" sz="1700" dirty="0"/>
          </a:p>
        </p:txBody>
      </p:sp>
    </p:spTree>
    <p:extLst>
      <p:ext uri="{BB962C8B-B14F-4D97-AF65-F5344CB8AC3E}">
        <p14:creationId xmlns:p14="http://schemas.microsoft.com/office/powerpoint/2010/main" val="148509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AEB3EF-9E60-E0F4-4D16-56E0EDBB883A}"/>
              </a:ext>
            </a:extLst>
          </p:cNvPr>
          <p:cNvSpPr>
            <a:spLocks noGrp="1"/>
          </p:cNvSpPr>
          <p:nvPr>
            <p:ph type="title"/>
          </p:nvPr>
        </p:nvSpPr>
        <p:spPr>
          <a:xfrm>
            <a:off x="1251678" y="382385"/>
            <a:ext cx="10178322" cy="1492132"/>
          </a:xfrm>
        </p:spPr>
        <p:txBody>
          <a:bodyPr>
            <a:normAutofit/>
          </a:bodyPr>
          <a:lstStyle/>
          <a:p>
            <a:r>
              <a:rPr lang="hr-HR"/>
              <a:t>heroin</a:t>
            </a:r>
            <a:endParaRPr lang="hr-HR" dirty="0"/>
          </a:p>
        </p:txBody>
      </p:sp>
      <p:sp>
        <p:nvSpPr>
          <p:cNvPr id="3" name="Rezervirano mjesto sadržaja 2">
            <a:extLst>
              <a:ext uri="{FF2B5EF4-FFF2-40B4-BE49-F238E27FC236}">
                <a16:creationId xmlns:a16="http://schemas.microsoft.com/office/drawing/2014/main" id="{285E9357-83D7-F094-8197-5D58CF5A54AC}"/>
              </a:ext>
            </a:extLst>
          </p:cNvPr>
          <p:cNvSpPr>
            <a:spLocks noGrp="1"/>
          </p:cNvSpPr>
          <p:nvPr>
            <p:ph idx="1"/>
          </p:nvPr>
        </p:nvSpPr>
        <p:spPr>
          <a:xfrm>
            <a:off x="1251678" y="1404730"/>
            <a:ext cx="6209296" cy="5274365"/>
          </a:xfrm>
        </p:spPr>
        <p:txBody>
          <a:bodyPr>
            <a:normAutofit fontScale="85000" lnSpcReduction="20000"/>
          </a:bodyPr>
          <a:lstStyle/>
          <a:p>
            <a:r>
              <a:rPr lang="hr-HR" dirty="0">
                <a:solidFill>
                  <a:schemeClr val="tx1"/>
                </a:solidFill>
              </a:rPr>
              <a:t>opijumski mak (bijeli mak) , iz kojeg se skuplja bjelkasta tekućina – OPIJUM</a:t>
            </a:r>
          </a:p>
          <a:p>
            <a:r>
              <a:rPr lang="hr-HR" dirty="0">
                <a:solidFill>
                  <a:schemeClr val="tx1"/>
                </a:solidFill>
              </a:rPr>
              <a:t>Heroin je droga koja uzrokuje tešku fizičku i psihičku ovisnost, razvija se svega nakon 10-20 dana svakodnevne konzumacije</a:t>
            </a:r>
          </a:p>
          <a:p>
            <a:pPr marL="0" indent="0">
              <a:buNone/>
            </a:pPr>
            <a:endParaRPr lang="hr-HR" dirty="0">
              <a:solidFill>
                <a:schemeClr val="tx1"/>
              </a:solidFill>
            </a:endParaRPr>
          </a:p>
          <a:p>
            <a:r>
              <a:rPr lang="hr-HR" dirty="0">
                <a:solidFill>
                  <a:schemeClr val="tx1"/>
                </a:solidFill>
              </a:rPr>
              <a:t>U tijelo se unosi </a:t>
            </a:r>
            <a:r>
              <a:rPr lang="it-IT" dirty="0" err="1">
                <a:solidFill>
                  <a:schemeClr val="tx1"/>
                </a:solidFill>
              </a:rPr>
              <a:t>intravenozno</a:t>
            </a:r>
            <a:r>
              <a:rPr lang="it-IT" dirty="0">
                <a:solidFill>
                  <a:schemeClr val="tx1"/>
                </a:solidFill>
              </a:rPr>
              <a:t>, a </a:t>
            </a:r>
            <a:r>
              <a:rPr lang="it-IT" dirty="0" err="1">
                <a:solidFill>
                  <a:schemeClr val="tx1"/>
                </a:solidFill>
              </a:rPr>
              <a:t>može</a:t>
            </a:r>
            <a:r>
              <a:rPr lang="it-IT" dirty="0">
                <a:solidFill>
                  <a:schemeClr val="tx1"/>
                </a:solidFill>
              </a:rPr>
              <a:t> se i </a:t>
            </a:r>
            <a:r>
              <a:rPr lang="it-IT" dirty="0" err="1">
                <a:solidFill>
                  <a:schemeClr val="tx1"/>
                </a:solidFill>
              </a:rPr>
              <a:t>ušmrkavati</a:t>
            </a:r>
            <a:r>
              <a:rPr lang="it-IT" dirty="0">
                <a:solidFill>
                  <a:schemeClr val="tx1"/>
                </a:solidFill>
              </a:rPr>
              <a:t> i </a:t>
            </a:r>
            <a:r>
              <a:rPr lang="it-IT" dirty="0" err="1">
                <a:solidFill>
                  <a:schemeClr val="tx1"/>
                </a:solidFill>
              </a:rPr>
              <a:t>pušiti</a:t>
            </a:r>
            <a:endParaRPr lang="hr-HR" dirty="0">
              <a:solidFill>
                <a:schemeClr val="tx1"/>
              </a:solidFill>
            </a:endParaRPr>
          </a:p>
          <a:p>
            <a:r>
              <a:rPr lang="hr-HR" dirty="0">
                <a:solidFill>
                  <a:schemeClr val="tx1"/>
                </a:solidFill>
              </a:rPr>
              <a:t>UČINAK - Uzimanjem heroina osoba postaje izrazito smirena i opuštena, ravnodušna. Osoba ima slabu želju za bilo kakvom komunikacijom ili aktivnosti, a neposredno nakon uzimanja droge jako su pospani i glava im pada (“kljucaju”), </a:t>
            </a:r>
            <a:r>
              <a:rPr lang="hr-HR" b="1" u="sng" dirty="0">
                <a:solidFill>
                  <a:schemeClr val="tx1"/>
                </a:solidFill>
              </a:rPr>
              <a:t>uske zjenice</a:t>
            </a:r>
          </a:p>
          <a:p>
            <a:r>
              <a:rPr lang="hr-HR" dirty="0">
                <a:solidFill>
                  <a:schemeClr val="tx1"/>
                </a:solidFill>
              </a:rPr>
              <a:t>Učinak traje 3-5 sati</a:t>
            </a:r>
          </a:p>
          <a:p>
            <a:r>
              <a:rPr lang="hr-HR" dirty="0">
                <a:solidFill>
                  <a:schemeClr val="tx1"/>
                </a:solidFill>
              </a:rPr>
              <a:t>Najčešće završava predoziranjem – </a:t>
            </a:r>
            <a:r>
              <a:rPr lang="hr-HR" dirty="0" err="1">
                <a:solidFill>
                  <a:schemeClr val="tx1"/>
                </a:solidFill>
              </a:rPr>
              <a:t>overdose</a:t>
            </a:r>
            <a:endParaRPr lang="hr-HR" dirty="0">
              <a:solidFill>
                <a:schemeClr val="tx1"/>
              </a:solidFill>
            </a:endParaRPr>
          </a:p>
          <a:p>
            <a:pPr marL="0" indent="0">
              <a:buNone/>
            </a:pPr>
            <a:endParaRPr lang="hr-HR" dirty="0">
              <a:solidFill>
                <a:schemeClr val="tx1"/>
              </a:solidFill>
            </a:endParaRPr>
          </a:p>
          <a:p>
            <a:r>
              <a:rPr lang="hr-HR" dirty="0">
                <a:solidFill>
                  <a:schemeClr val="tx1"/>
                </a:solidFill>
              </a:rPr>
              <a:t>METADON – odvikavanje</a:t>
            </a:r>
          </a:p>
          <a:p>
            <a:r>
              <a:rPr lang="hr-HR" dirty="0">
                <a:solidFill>
                  <a:schemeClr val="tx1"/>
                </a:solidFill>
              </a:rPr>
              <a:t>„Ulični heroin” – HORSE</a:t>
            </a:r>
          </a:p>
          <a:p>
            <a:pPr marL="0" indent="0">
              <a:buNone/>
            </a:pPr>
            <a:endParaRPr lang="hr-HR" dirty="0">
              <a:solidFill>
                <a:schemeClr val="tx1"/>
              </a:solidFill>
            </a:endParaRPr>
          </a:p>
          <a:p>
            <a:r>
              <a:rPr lang="hr-HR" b="1" dirty="0">
                <a:solidFill>
                  <a:schemeClr val="tx1"/>
                </a:solidFill>
              </a:rPr>
              <a:t>60% ovisnika zaraženo je virusom hepatitisa B ili C</a:t>
            </a:r>
          </a:p>
        </p:txBody>
      </p:sp>
      <p:pic>
        <p:nvPicPr>
          <p:cNvPr id="5" name="Slika 4">
            <a:extLst>
              <a:ext uri="{FF2B5EF4-FFF2-40B4-BE49-F238E27FC236}">
                <a16:creationId xmlns:a16="http://schemas.microsoft.com/office/drawing/2014/main" id="{9684F3EC-2B39-5259-AB5C-D5BAFFEBEFCD}"/>
              </a:ext>
            </a:extLst>
          </p:cNvPr>
          <p:cNvPicPr>
            <a:picLocks noChangeAspect="1"/>
          </p:cNvPicPr>
          <p:nvPr/>
        </p:nvPicPr>
        <p:blipFill>
          <a:blip r:embed="rId2"/>
          <a:stretch>
            <a:fillRect/>
          </a:stretch>
        </p:blipFill>
        <p:spPr>
          <a:xfrm>
            <a:off x="7759668" y="1017662"/>
            <a:ext cx="3902582" cy="2536678"/>
          </a:xfrm>
          <a:prstGeom prst="rect">
            <a:avLst/>
          </a:prstGeom>
        </p:spPr>
      </p:pic>
    </p:spTree>
    <p:extLst>
      <p:ext uri="{BB962C8B-B14F-4D97-AF65-F5344CB8AC3E}">
        <p14:creationId xmlns:p14="http://schemas.microsoft.com/office/powerpoint/2010/main" val="420118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F2D69C-6AB2-4085-9256-0F3221516003}"/>
              </a:ext>
            </a:extLst>
          </p:cNvPr>
          <p:cNvSpPr>
            <a:spLocks noGrp="1"/>
          </p:cNvSpPr>
          <p:nvPr>
            <p:ph type="title"/>
          </p:nvPr>
        </p:nvSpPr>
        <p:spPr/>
        <p:txBody>
          <a:bodyPr/>
          <a:lstStyle/>
          <a:p>
            <a:r>
              <a:rPr lang="hr-HR" dirty="0"/>
              <a:t>kokain</a:t>
            </a:r>
          </a:p>
        </p:txBody>
      </p:sp>
      <p:sp>
        <p:nvSpPr>
          <p:cNvPr id="3" name="Rezervirano mjesto sadržaja 2">
            <a:extLst>
              <a:ext uri="{FF2B5EF4-FFF2-40B4-BE49-F238E27FC236}">
                <a16:creationId xmlns:a16="http://schemas.microsoft.com/office/drawing/2014/main" id="{E2EFB266-5A36-A7E7-234C-F01A2721B0A6}"/>
              </a:ext>
            </a:extLst>
          </p:cNvPr>
          <p:cNvSpPr>
            <a:spLocks noGrp="1"/>
          </p:cNvSpPr>
          <p:nvPr>
            <p:ph idx="1"/>
          </p:nvPr>
        </p:nvSpPr>
        <p:spPr>
          <a:xfrm>
            <a:off x="1251678" y="2054086"/>
            <a:ext cx="10178322" cy="4691270"/>
          </a:xfrm>
        </p:spPr>
        <p:txBody>
          <a:bodyPr>
            <a:normAutofit fontScale="92500" lnSpcReduction="10000"/>
          </a:bodyPr>
          <a:lstStyle/>
          <a:p>
            <a:r>
              <a:rPr lang="hr-HR" dirty="0"/>
              <a:t>stimulator središnjeg živčanog sustava,  proizvodi se iz grmaste zimzelene biljke koke </a:t>
            </a:r>
          </a:p>
          <a:p>
            <a:r>
              <a:rPr lang="hr-HR" dirty="0"/>
              <a:t>(</a:t>
            </a:r>
            <a:r>
              <a:rPr lang="hr-HR" dirty="0" err="1"/>
              <a:t>Erythroxylum</a:t>
            </a:r>
            <a:r>
              <a:rPr lang="hr-HR" dirty="0"/>
              <a:t> </a:t>
            </a:r>
            <a:r>
              <a:rPr lang="hr-HR" dirty="0" err="1"/>
              <a:t>coca</a:t>
            </a:r>
            <a:r>
              <a:rPr lang="hr-HR" dirty="0"/>
              <a:t>)</a:t>
            </a:r>
          </a:p>
          <a:p>
            <a:r>
              <a:rPr lang="hr-HR" dirty="0"/>
              <a:t>Pojavljuje se u obliku </a:t>
            </a:r>
            <a:r>
              <a:rPr lang="hr-HR" b="1" dirty="0"/>
              <a:t>bijelog praška</a:t>
            </a:r>
          </a:p>
          <a:p>
            <a:r>
              <a:rPr lang="hr-HR" dirty="0"/>
              <a:t>Kokain se u tijelo unosi šmrkanjem, intravenozno ili pušenjem</a:t>
            </a:r>
          </a:p>
          <a:p>
            <a:r>
              <a:rPr lang="hr-HR" dirty="0"/>
              <a:t>Visoka cijena – rjeđe se koristi</a:t>
            </a:r>
          </a:p>
          <a:p>
            <a:r>
              <a:rPr lang="hr-HR" dirty="0"/>
              <a:t>UČINAK - dovodi do </a:t>
            </a:r>
            <a:r>
              <a:rPr lang="hr-HR" b="1" dirty="0" err="1"/>
              <a:t>higha</a:t>
            </a:r>
            <a:r>
              <a:rPr lang="hr-HR" dirty="0"/>
              <a:t> (visoko oduševljenje, osjećaj snage, pozitivno raspoloženje, ekstaza, </a:t>
            </a:r>
            <a:r>
              <a:rPr lang="hr-HR" b="1" u="sng" dirty="0"/>
              <a:t>proširene zjenice</a:t>
            </a:r>
            <a:r>
              <a:rPr lang="hr-HR" dirty="0"/>
              <a:t>), međutim, slabljenjem djelovanja dolazi do </a:t>
            </a:r>
            <a:r>
              <a:rPr lang="hr-HR" b="1" dirty="0" err="1"/>
              <a:t>lowa</a:t>
            </a:r>
            <a:r>
              <a:rPr lang="hr-HR" dirty="0"/>
              <a:t> koji prate suprotni osjećaji (tjeskoba, depresija)</a:t>
            </a:r>
          </a:p>
          <a:p>
            <a:r>
              <a:rPr lang="hr-HR" dirty="0"/>
              <a:t>Učinak nakon unošenja traje 10-30minuta</a:t>
            </a:r>
          </a:p>
          <a:p>
            <a:pPr marL="0" indent="0">
              <a:buNone/>
            </a:pPr>
            <a:r>
              <a:rPr lang="hr-HR" dirty="0"/>
              <a:t>Kod konzumenata (koji ušmrkavaju kokain) možete prepoznati i učestalo šmrcanje, crven nos ili krvarenje iz nosa</a:t>
            </a:r>
          </a:p>
          <a:p>
            <a:pPr marL="0" indent="0">
              <a:buNone/>
            </a:pPr>
            <a:endParaRPr lang="hr-HR" dirty="0"/>
          </a:p>
          <a:p>
            <a:pPr marL="0" indent="0">
              <a:buNone/>
            </a:pPr>
            <a:r>
              <a:rPr lang="hr-HR" dirty="0"/>
              <a:t>CRACK  - kristalni oblik, unosi se pušenjem, naziva „ kokain za siromašne”</a:t>
            </a:r>
          </a:p>
          <a:p>
            <a:pPr marL="0" indent="0">
              <a:buNone/>
            </a:pPr>
            <a:endParaRPr lang="hr-HR" dirty="0"/>
          </a:p>
          <a:p>
            <a:pPr marL="0" indent="0">
              <a:buNone/>
            </a:pPr>
            <a:endParaRPr lang="hr-HR" dirty="0"/>
          </a:p>
        </p:txBody>
      </p:sp>
      <p:pic>
        <p:nvPicPr>
          <p:cNvPr id="4" name="Slika 3">
            <a:extLst>
              <a:ext uri="{FF2B5EF4-FFF2-40B4-BE49-F238E27FC236}">
                <a16:creationId xmlns:a16="http://schemas.microsoft.com/office/drawing/2014/main" id="{E1D58040-2399-370E-3EE0-9762CD5C6090}"/>
              </a:ext>
            </a:extLst>
          </p:cNvPr>
          <p:cNvPicPr>
            <a:picLocks noChangeAspect="1"/>
          </p:cNvPicPr>
          <p:nvPr/>
        </p:nvPicPr>
        <p:blipFill>
          <a:blip r:embed="rId2"/>
          <a:stretch>
            <a:fillRect/>
          </a:stretch>
        </p:blipFill>
        <p:spPr>
          <a:xfrm>
            <a:off x="7533267" y="376850"/>
            <a:ext cx="2250592" cy="1497667"/>
          </a:xfrm>
          <a:prstGeom prst="rect">
            <a:avLst/>
          </a:prstGeom>
        </p:spPr>
      </p:pic>
    </p:spTree>
    <p:extLst>
      <p:ext uri="{BB962C8B-B14F-4D97-AF65-F5344CB8AC3E}">
        <p14:creationId xmlns:p14="http://schemas.microsoft.com/office/powerpoint/2010/main" val="38872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5A92FB-F7E5-E134-4604-9D7040A3B7FB}"/>
              </a:ext>
            </a:extLst>
          </p:cNvPr>
          <p:cNvSpPr>
            <a:spLocks noGrp="1"/>
          </p:cNvSpPr>
          <p:nvPr>
            <p:ph type="title"/>
          </p:nvPr>
        </p:nvSpPr>
        <p:spPr>
          <a:xfrm>
            <a:off x="1251678" y="382385"/>
            <a:ext cx="10178322" cy="942832"/>
          </a:xfrm>
        </p:spPr>
        <p:txBody>
          <a:bodyPr/>
          <a:lstStyle/>
          <a:p>
            <a:r>
              <a:rPr lang="hr-HR" dirty="0"/>
              <a:t>LSD   </a:t>
            </a:r>
          </a:p>
        </p:txBody>
      </p:sp>
      <p:sp>
        <p:nvSpPr>
          <p:cNvPr id="3" name="Rezervirano mjesto sadržaja 2">
            <a:extLst>
              <a:ext uri="{FF2B5EF4-FFF2-40B4-BE49-F238E27FC236}">
                <a16:creationId xmlns:a16="http://schemas.microsoft.com/office/drawing/2014/main" id="{CBAD42D2-F8BF-F546-1E6B-5F81E032EB82}"/>
              </a:ext>
            </a:extLst>
          </p:cNvPr>
          <p:cNvSpPr>
            <a:spLocks noGrp="1"/>
          </p:cNvSpPr>
          <p:nvPr>
            <p:ph idx="1"/>
          </p:nvPr>
        </p:nvSpPr>
        <p:spPr>
          <a:xfrm>
            <a:off x="1251678" y="2670314"/>
            <a:ext cx="10178322" cy="3593591"/>
          </a:xfrm>
        </p:spPr>
        <p:txBody>
          <a:bodyPr>
            <a:normAutofit fontScale="85000" lnSpcReduction="20000"/>
          </a:bodyPr>
          <a:lstStyle/>
          <a:p>
            <a:r>
              <a:rPr lang="hr-HR" b="1" dirty="0"/>
              <a:t>halucinogena droga</a:t>
            </a:r>
            <a:r>
              <a:rPr lang="hr-HR" dirty="0"/>
              <a:t>, papirići natopljeni kiselinom, s raznim sličicama ili u obliku pilula ili kapsula</a:t>
            </a:r>
          </a:p>
          <a:p>
            <a:r>
              <a:rPr lang="hr-HR" dirty="0"/>
              <a:t>unošenjem u organizam dolazi do poremećaja većine psihičkih funkcija, a osobito opažanja</a:t>
            </a:r>
          </a:p>
          <a:p>
            <a:r>
              <a:rPr lang="hr-HR" dirty="0"/>
              <a:t>Ugodna opažanje </a:t>
            </a:r>
            <a:r>
              <a:rPr lang="hr-HR" b="1" dirty="0"/>
              <a:t>(</a:t>
            </a:r>
            <a:r>
              <a:rPr lang="hr-HR" b="1" dirty="0" err="1"/>
              <a:t>good</a:t>
            </a:r>
            <a:r>
              <a:rPr lang="hr-HR" b="1" dirty="0"/>
              <a:t> </a:t>
            </a:r>
            <a:r>
              <a:rPr lang="hr-HR" b="1" dirty="0" err="1"/>
              <a:t>trip</a:t>
            </a:r>
            <a:r>
              <a:rPr lang="hr-HR" b="1" dirty="0"/>
              <a:t>) </a:t>
            </a:r>
            <a:r>
              <a:rPr lang="hr-HR" dirty="0"/>
              <a:t>ili zastrašujuća opažanja </a:t>
            </a:r>
            <a:r>
              <a:rPr lang="hr-HR" b="1" dirty="0"/>
              <a:t>(</a:t>
            </a:r>
            <a:r>
              <a:rPr lang="hr-HR" b="1" dirty="0" err="1"/>
              <a:t>bad</a:t>
            </a:r>
            <a:r>
              <a:rPr lang="hr-HR" b="1" dirty="0"/>
              <a:t> </a:t>
            </a:r>
            <a:r>
              <a:rPr lang="hr-HR" b="1" dirty="0" err="1"/>
              <a:t>trip</a:t>
            </a:r>
            <a:r>
              <a:rPr lang="hr-HR" b="1" dirty="0"/>
              <a:t>)</a:t>
            </a:r>
          </a:p>
          <a:p>
            <a:pPr marL="0" indent="0">
              <a:buNone/>
            </a:pPr>
            <a:endParaRPr lang="hr-HR" b="1" dirty="0"/>
          </a:p>
          <a:p>
            <a:pPr marL="0" indent="0">
              <a:buNone/>
            </a:pPr>
            <a:r>
              <a:rPr lang="hr-HR" dirty="0"/>
              <a:t>UČINAK - osoba je dezorijentirana u vremenu i prostoru, uzbuđena i uznemirena, a normalna</a:t>
            </a:r>
          </a:p>
          <a:p>
            <a:pPr marL="0" indent="0">
              <a:buNone/>
            </a:pPr>
            <a:r>
              <a:rPr lang="hr-HR" dirty="0"/>
              <a:t>                komunikacija nije moguća osoba može imati halucinacije i iluzije, odnosno, vidjeti nešto</a:t>
            </a:r>
          </a:p>
          <a:p>
            <a:pPr marL="0" indent="0">
              <a:buNone/>
            </a:pPr>
            <a:r>
              <a:rPr lang="hr-HR" dirty="0"/>
              <a:t>                što nije stvarno ili iskrivljeno doživljavati stvarnost</a:t>
            </a:r>
          </a:p>
          <a:p>
            <a:pPr marL="0" indent="0">
              <a:buNone/>
            </a:pPr>
            <a:r>
              <a:rPr lang="hr-HR" dirty="0"/>
              <a:t>                </a:t>
            </a:r>
            <a:r>
              <a:rPr lang="hr-HR" dirty="0" err="1"/>
              <a:t>midrijaza</a:t>
            </a:r>
            <a:r>
              <a:rPr lang="hr-HR" dirty="0"/>
              <a:t> (povećanje zjenica)</a:t>
            </a:r>
          </a:p>
          <a:p>
            <a:pPr marL="0" indent="0">
              <a:buNone/>
            </a:pPr>
            <a:r>
              <a:rPr lang="hr-HR" dirty="0"/>
              <a:t>                u većim dozama učinak traje do 12h</a:t>
            </a:r>
          </a:p>
          <a:p>
            <a:pPr marL="0" indent="0">
              <a:buNone/>
            </a:pPr>
            <a:endParaRPr lang="hr-HR" dirty="0"/>
          </a:p>
          <a:p>
            <a:pPr marL="0" indent="0">
              <a:buNone/>
            </a:pPr>
            <a:r>
              <a:rPr lang="hr-HR" dirty="0"/>
              <a:t>Utjecaji LSD-a mogu se pojaviti i naknadno, nekoliko dana ili tjedana nakon konzumacije </a:t>
            </a:r>
            <a:r>
              <a:rPr lang="hr-HR" b="1" dirty="0"/>
              <a:t>(</a:t>
            </a:r>
            <a:r>
              <a:rPr lang="hr-HR" b="1" dirty="0" err="1"/>
              <a:t>flashback</a:t>
            </a:r>
            <a:r>
              <a:rPr lang="hr-HR" b="1" dirty="0"/>
              <a:t>)</a:t>
            </a:r>
          </a:p>
        </p:txBody>
      </p:sp>
      <p:pic>
        <p:nvPicPr>
          <p:cNvPr id="6" name="Slika 5">
            <a:extLst>
              <a:ext uri="{FF2B5EF4-FFF2-40B4-BE49-F238E27FC236}">
                <a16:creationId xmlns:a16="http://schemas.microsoft.com/office/drawing/2014/main" id="{B7E98E84-53A1-9D8D-F83C-A6D26BAB753B}"/>
              </a:ext>
            </a:extLst>
          </p:cNvPr>
          <p:cNvPicPr>
            <a:picLocks noChangeAspect="1"/>
          </p:cNvPicPr>
          <p:nvPr/>
        </p:nvPicPr>
        <p:blipFill>
          <a:blip r:embed="rId2"/>
          <a:stretch>
            <a:fillRect/>
          </a:stretch>
        </p:blipFill>
        <p:spPr>
          <a:xfrm>
            <a:off x="3238500" y="525117"/>
            <a:ext cx="2857500" cy="1600200"/>
          </a:xfrm>
          <a:prstGeom prst="rect">
            <a:avLst/>
          </a:prstGeom>
        </p:spPr>
      </p:pic>
    </p:spTree>
    <p:extLst>
      <p:ext uri="{BB962C8B-B14F-4D97-AF65-F5344CB8AC3E}">
        <p14:creationId xmlns:p14="http://schemas.microsoft.com/office/powerpoint/2010/main" val="163960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AC17E69-4BD6-5110-847E-46E1F4FAB8ED}"/>
              </a:ext>
            </a:extLst>
          </p:cNvPr>
          <p:cNvPicPr>
            <a:picLocks noChangeAspect="1"/>
          </p:cNvPicPr>
          <p:nvPr/>
        </p:nvPicPr>
        <p:blipFill rotWithShape="1">
          <a:blip r:embed="rId2"/>
          <a:srcRect l="20070" r="24198" b="-2"/>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Naslov 1">
            <a:extLst>
              <a:ext uri="{FF2B5EF4-FFF2-40B4-BE49-F238E27FC236}">
                <a16:creationId xmlns:a16="http://schemas.microsoft.com/office/drawing/2014/main" id="{BF838285-8B52-35BF-7C4D-559C6979623B}"/>
              </a:ext>
            </a:extLst>
          </p:cNvPr>
          <p:cNvSpPr>
            <a:spLocks noGrp="1"/>
          </p:cNvSpPr>
          <p:nvPr>
            <p:ph type="title"/>
          </p:nvPr>
        </p:nvSpPr>
        <p:spPr>
          <a:xfrm>
            <a:off x="765051" y="382385"/>
            <a:ext cx="6015897" cy="1492132"/>
          </a:xfrm>
        </p:spPr>
        <p:txBody>
          <a:bodyPr>
            <a:normAutofit/>
          </a:bodyPr>
          <a:lstStyle/>
          <a:p>
            <a:r>
              <a:rPr lang="hr-HR" dirty="0"/>
              <a:t>SPEED - amfetamini </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D7857BDA-97BD-1ADA-7900-6806CFCA9ADB}"/>
              </a:ext>
            </a:extLst>
          </p:cNvPr>
          <p:cNvSpPr>
            <a:spLocks noGrp="1"/>
          </p:cNvSpPr>
          <p:nvPr>
            <p:ph idx="1"/>
          </p:nvPr>
        </p:nvSpPr>
        <p:spPr>
          <a:xfrm>
            <a:off x="765050" y="2004647"/>
            <a:ext cx="6015897" cy="4325814"/>
          </a:xfrm>
        </p:spPr>
        <p:txBody>
          <a:bodyPr>
            <a:normAutofit/>
          </a:bodyPr>
          <a:lstStyle/>
          <a:p>
            <a:pPr marL="0" indent="0">
              <a:buNone/>
            </a:pPr>
            <a:r>
              <a:rPr lang="hr-HR" b="1" dirty="0" err="1"/>
              <a:t>Psihostimulatori</a:t>
            </a:r>
            <a:r>
              <a:rPr lang="hr-HR" b="1" dirty="0"/>
              <a:t> </a:t>
            </a:r>
          </a:p>
          <a:p>
            <a:r>
              <a:rPr lang="hr-HR" dirty="0"/>
              <a:t>UČINAK - dovodi do znatnog povećanja energije, euforije, osoba ne osjeća glad ni umor te može izdržati duže vrijeme bez spavanja</a:t>
            </a:r>
          </a:p>
          <a:p>
            <a:r>
              <a:rPr lang="hr-HR" dirty="0"/>
              <a:t>Povisuje se krvni tlak i agresivnost</a:t>
            </a:r>
          </a:p>
          <a:p>
            <a:r>
              <a:rPr lang="hr-HR" dirty="0"/>
              <a:t>UČINAK – traje 3-12 sati </a:t>
            </a:r>
          </a:p>
          <a:p>
            <a:pPr marL="0" indent="0">
              <a:buNone/>
            </a:pPr>
            <a:endParaRPr lang="hr-HR" dirty="0"/>
          </a:p>
          <a:p>
            <a:r>
              <a:rPr lang="hr-HR" dirty="0"/>
              <a:t>Droga se može šmrkati, progutati ili uzeti intravenozno</a:t>
            </a:r>
          </a:p>
          <a:p>
            <a:r>
              <a:rPr lang="hr-HR" dirty="0"/>
              <a:t>Dolazi u obliku praška bijele do smećkaste boje i u obliku tableta</a:t>
            </a:r>
          </a:p>
        </p:txBody>
      </p:sp>
    </p:spTree>
    <p:extLst>
      <p:ext uri="{BB962C8B-B14F-4D97-AF65-F5344CB8AC3E}">
        <p14:creationId xmlns:p14="http://schemas.microsoft.com/office/powerpoint/2010/main" val="297458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BDDC32-BC1F-F628-018F-8512F8EF5313}"/>
              </a:ext>
            </a:extLst>
          </p:cNvPr>
          <p:cNvSpPr>
            <a:spLocks noGrp="1"/>
          </p:cNvSpPr>
          <p:nvPr>
            <p:ph type="title"/>
          </p:nvPr>
        </p:nvSpPr>
        <p:spPr/>
        <p:txBody>
          <a:bodyPr/>
          <a:lstStyle/>
          <a:p>
            <a:r>
              <a:rPr lang="hr-HR" dirty="0"/>
              <a:t>Ecstasy</a:t>
            </a:r>
          </a:p>
        </p:txBody>
      </p:sp>
      <p:sp>
        <p:nvSpPr>
          <p:cNvPr id="3" name="Rezervirano mjesto sadržaja 2">
            <a:extLst>
              <a:ext uri="{FF2B5EF4-FFF2-40B4-BE49-F238E27FC236}">
                <a16:creationId xmlns:a16="http://schemas.microsoft.com/office/drawing/2014/main" id="{C123D7BC-26D2-365D-8024-5CA90354DB14}"/>
              </a:ext>
            </a:extLst>
          </p:cNvPr>
          <p:cNvSpPr>
            <a:spLocks noGrp="1"/>
          </p:cNvSpPr>
          <p:nvPr>
            <p:ph idx="1"/>
          </p:nvPr>
        </p:nvSpPr>
        <p:spPr>
          <a:xfrm>
            <a:off x="1251678" y="1769166"/>
            <a:ext cx="10178322" cy="4706449"/>
          </a:xfrm>
        </p:spPr>
        <p:txBody>
          <a:bodyPr>
            <a:normAutofit lnSpcReduction="10000"/>
          </a:bodyPr>
          <a:lstStyle/>
          <a:p>
            <a:pPr marL="0" indent="0">
              <a:buNone/>
            </a:pPr>
            <a:endParaRPr lang="hr-HR" dirty="0"/>
          </a:p>
          <a:p>
            <a:r>
              <a:rPr lang="hr-HR" dirty="0"/>
              <a:t>MDMA, „ droga za silovanje”</a:t>
            </a:r>
          </a:p>
          <a:p>
            <a:r>
              <a:rPr lang="hr-HR" dirty="0"/>
              <a:t>Pojavljuje se u obliku tableta s različitim ucrtanim znakovima </a:t>
            </a:r>
          </a:p>
          <a:p>
            <a:r>
              <a:rPr lang="hr-HR" dirty="0"/>
              <a:t>Uzimanjem droge oslobađaju  se velike količine serotonina koji utječe na raspoloženje </a:t>
            </a:r>
          </a:p>
          <a:p>
            <a:r>
              <a:rPr lang="hr-HR" dirty="0"/>
              <a:t>Osobe koje uzmu ecstasy pune su energije, razigranog raspoloženja, euforični, druželjubivi, </a:t>
            </a:r>
            <a:r>
              <a:rPr lang="hr-HR" b="1" dirty="0"/>
              <a:t>pojačane seksualne uzbuđenosti</a:t>
            </a:r>
          </a:p>
          <a:p>
            <a:pPr marL="0" indent="0">
              <a:buNone/>
            </a:pPr>
            <a:endParaRPr lang="hr-HR" b="1" dirty="0"/>
          </a:p>
          <a:p>
            <a:r>
              <a:rPr lang="pt-BR" dirty="0"/>
              <a:t>UČINAK traje do sat vremena, uz dosta nuspojava (mučnina, povraćanje, midrijaza)</a:t>
            </a:r>
          </a:p>
          <a:p>
            <a:pPr marL="0" indent="0">
              <a:buNone/>
            </a:pPr>
            <a:endParaRPr lang="hr-HR" dirty="0"/>
          </a:p>
          <a:p>
            <a:r>
              <a:rPr lang="hr-HR" dirty="0"/>
              <a:t>Droga može stvoriti psihičku ovisnost</a:t>
            </a:r>
          </a:p>
          <a:p>
            <a:r>
              <a:rPr lang="hr-HR" dirty="0"/>
              <a:t>S dužim vremenom uzimanja dolazi </a:t>
            </a:r>
            <a:r>
              <a:rPr lang="hr-HR" b="1" dirty="0"/>
              <a:t>do trajnih oštećenja neurona</a:t>
            </a:r>
            <a:r>
              <a:rPr lang="hr-HR" dirty="0"/>
              <a:t>, a mnogi osjećaju trajne posljedice u vidu depresije, teškoća učenja, agresivnosti</a:t>
            </a:r>
          </a:p>
        </p:txBody>
      </p:sp>
      <p:pic>
        <p:nvPicPr>
          <p:cNvPr id="4" name="Slika 3">
            <a:extLst>
              <a:ext uri="{FF2B5EF4-FFF2-40B4-BE49-F238E27FC236}">
                <a16:creationId xmlns:a16="http://schemas.microsoft.com/office/drawing/2014/main" id="{B723AF3E-44C2-9A5D-F999-C7DDDCD24E5D}"/>
              </a:ext>
            </a:extLst>
          </p:cNvPr>
          <p:cNvPicPr>
            <a:picLocks noChangeAspect="1"/>
          </p:cNvPicPr>
          <p:nvPr/>
        </p:nvPicPr>
        <p:blipFill>
          <a:blip r:embed="rId2"/>
          <a:stretch>
            <a:fillRect/>
          </a:stretch>
        </p:blipFill>
        <p:spPr>
          <a:xfrm>
            <a:off x="6521228" y="382385"/>
            <a:ext cx="2762250" cy="1657350"/>
          </a:xfrm>
          <a:prstGeom prst="rect">
            <a:avLst/>
          </a:prstGeom>
        </p:spPr>
      </p:pic>
    </p:spTree>
    <p:extLst>
      <p:ext uri="{BB962C8B-B14F-4D97-AF65-F5344CB8AC3E}">
        <p14:creationId xmlns:p14="http://schemas.microsoft.com/office/powerpoint/2010/main" val="350301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3D6360-BB96-170A-DE87-D15296B24E10}"/>
              </a:ext>
            </a:extLst>
          </p:cNvPr>
          <p:cNvSpPr>
            <a:spLocks noGrp="1"/>
          </p:cNvSpPr>
          <p:nvPr>
            <p:ph type="title"/>
          </p:nvPr>
        </p:nvSpPr>
        <p:spPr/>
        <p:txBody>
          <a:bodyPr/>
          <a:lstStyle/>
          <a:p>
            <a:r>
              <a:rPr lang="hr-HR" dirty="0" err="1"/>
              <a:t>Inhalanti</a:t>
            </a:r>
            <a:endParaRPr lang="hr-HR" dirty="0"/>
          </a:p>
        </p:txBody>
      </p:sp>
      <p:sp>
        <p:nvSpPr>
          <p:cNvPr id="3" name="Rezervirano mjesto sadržaja 2">
            <a:extLst>
              <a:ext uri="{FF2B5EF4-FFF2-40B4-BE49-F238E27FC236}">
                <a16:creationId xmlns:a16="http://schemas.microsoft.com/office/drawing/2014/main" id="{5D97E182-65E1-4330-F073-6CE8D2103D82}"/>
              </a:ext>
            </a:extLst>
          </p:cNvPr>
          <p:cNvSpPr>
            <a:spLocks noGrp="1"/>
          </p:cNvSpPr>
          <p:nvPr>
            <p:ph idx="1"/>
          </p:nvPr>
        </p:nvSpPr>
        <p:spPr/>
        <p:txBody>
          <a:bodyPr>
            <a:normAutofit/>
          </a:bodyPr>
          <a:lstStyle/>
          <a:p>
            <a:endParaRPr lang="hr-HR" dirty="0"/>
          </a:p>
          <a:p>
            <a:r>
              <a:rPr lang="hr-HR" dirty="0" err="1"/>
              <a:t>snifanje</a:t>
            </a:r>
            <a:r>
              <a:rPr lang="hr-HR" dirty="0"/>
              <a:t> proizvoda poput </a:t>
            </a:r>
            <a:r>
              <a:rPr lang="hr-HR" b="1" dirty="0"/>
              <a:t>ljepila, otapala, acetona… </a:t>
            </a:r>
          </a:p>
          <a:p>
            <a:endParaRPr lang="hr-HR" dirty="0"/>
          </a:p>
          <a:p>
            <a:r>
              <a:rPr lang="hr-HR" dirty="0"/>
              <a:t>Radi se o inhaliranju sredstava koja su lako dostupna (ima ih gotovo svako kućanstvo)</a:t>
            </a:r>
          </a:p>
          <a:p>
            <a:endParaRPr lang="hr-HR" dirty="0"/>
          </a:p>
          <a:p>
            <a:pPr marL="0" indent="0">
              <a:buNone/>
            </a:pPr>
            <a:r>
              <a:rPr lang="hr-HR" dirty="0"/>
              <a:t>UČINAK -  brzo dolazi do stanja omamljenosti, privremene euforije, zamućenog vida, nemira,</a:t>
            </a:r>
          </a:p>
          <a:p>
            <a:pPr marL="0" indent="0">
              <a:buNone/>
            </a:pPr>
            <a:r>
              <a:rPr lang="hr-HR" dirty="0"/>
              <a:t>                  a mogu se javiti i halucinacije</a:t>
            </a:r>
          </a:p>
          <a:p>
            <a:r>
              <a:rPr lang="hr-HR" dirty="0"/>
              <a:t>uslijed učestalog uzimanja otapala dolazi do propadanja (atrofije) mozga</a:t>
            </a:r>
          </a:p>
        </p:txBody>
      </p:sp>
    </p:spTree>
    <p:extLst>
      <p:ext uri="{BB962C8B-B14F-4D97-AF65-F5344CB8AC3E}">
        <p14:creationId xmlns:p14="http://schemas.microsoft.com/office/powerpoint/2010/main" val="224455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416EFE-70A9-2EDF-4A94-06F0D305FDDD}"/>
              </a:ext>
            </a:extLst>
          </p:cNvPr>
          <p:cNvSpPr>
            <a:spLocks noGrp="1"/>
          </p:cNvSpPr>
          <p:nvPr>
            <p:ph type="title"/>
          </p:nvPr>
        </p:nvSpPr>
        <p:spPr>
          <a:xfrm>
            <a:off x="5195727" y="382385"/>
            <a:ext cx="6335338" cy="1492132"/>
          </a:xfrm>
        </p:spPr>
        <p:txBody>
          <a:bodyPr>
            <a:normAutofit/>
          </a:bodyPr>
          <a:lstStyle/>
          <a:p>
            <a:r>
              <a:rPr lang="hr-HR" dirty="0"/>
              <a:t>STATISTIKA</a:t>
            </a:r>
          </a:p>
        </p:txBody>
      </p:sp>
      <p:pic>
        <p:nvPicPr>
          <p:cNvPr id="5" name="Picture 4" descr="Metal tic-tac-toe game pieces">
            <a:extLst>
              <a:ext uri="{FF2B5EF4-FFF2-40B4-BE49-F238E27FC236}">
                <a16:creationId xmlns:a16="http://schemas.microsoft.com/office/drawing/2014/main" id="{7C46F608-B122-2C21-FF34-7159CB6184C0}"/>
              </a:ext>
            </a:extLst>
          </p:cNvPr>
          <p:cNvPicPr>
            <a:picLocks noChangeAspect="1"/>
          </p:cNvPicPr>
          <p:nvPr/>
        </p:nvPicPr>
        <p:blipFill rotWithShape="1">
          <a:blip r:embed="rId2"/>
          <a:srcRect l="20681" r="34218"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Rezervirano mjesto sadržaja 2">
            <a:extLst>
              <a:ext uri="{FF2B5EF4-FFF2-40B4-BE49-F238E27FC236}">
                <a16:creationId xmlns:a16="http://schemas.microsoft.com/office/drawing/2014/main" id="{CA373BDE-C29D-C50C-90A9-12001C52DFF3}"/>
              </a:ext>
            </a:extLst>
          </p:cNvPr>
          <p:cNvSpPr>
            <a:spLocks noGrp="1"/>
          </p:cNvSpPr>
          <p:nvPr>
            <p:ph idx="1"/>
          </p:nvPr>
        </p:nvSpPr>
        <p:spPr>
          <a:xfrm>
            <a:off x="5195727" y="2286001"/>
            <a:ext cx="6335338" cy="3593591"/>
          </a:xfrm>
        </p:spPr>
        <p:txBody>
          <a:bodyPr>
            <a:normAutofit/>
          </a:bodyPr>
          <a:lstStyle/>
          <a:p>
            <a:r>
              <a:rPr lang="hr-HR" dirty="0"/>
              <a:t>Kokain i heroin najskuplje droge</a:t>
            </a:r>
          </a:p>
          <a:p>
            <a:pPr marL="0" indent="0">
              <a:buNone/>
            </a:pPr>
            <a:endParaRPr lang="hr-HR" dirty="0"/>
          </a:p>
          <a:p>
            <a:r>
              <a:rPr lang="hr-HR" dirty="0"/>
              <a:t>u Zagrebu se u 2019. prosječno svaki dan konzumiralo 1000 grama (1 kg) 100% čistog kokaina, u godini 365 kg, što je količina 500% veća nego 2014. godine</a:t>
            </a:r>
          </a:p>
          <a:p>
            <a:endParaRPr lang="hr-HR" dirty="0"/>
          </a:p>
          <a:p>
            <a:r>
              <a:rPr lang="pl-PL" dirty="0"/>
              <a:t>Zabrinjavajući ukupni trend  - u zemljama EU potrošnja porasla za 30%, a u našoj zemlji za 300 – 500%</a:t>
            </a:r>
            <a:endParaRPr lang="hr-HR" dirty="0"/>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90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4F57C59-C5DD-EFC7-1BC3-A212EF87EF31}"/>
              </a:ext>
            </a:extLst>
          </p:cNvPr>
          <p:cNvSpPr>
            <a:spLocks noGrp="1"/>
          </p:cNvSpPr>
          <p:nvPr>
            <p:ph type="title"/>
          </p:nvPr>
        </p:nvSpPr>
        <p:spPr>
          <a:xfrm>
            <a:off x="765051" y="382385"/>
            <a:ext cx="6015897" cy="1492132"/>
          </a:xfrm>
        </p:spPr>
        <p:txBody>
          <a:bodyPr>
            <a:normAutofit/>
          </a:bodyPr>
          <a:lstStyle/>
          <a:p>
            <a:r>
              <a:rPr lang="hr-HR"/>
              <a:t>Što je ovisnost?</a:t>
            </a:r>
          </a:p>
        </p:txBody>
      </p:sp>
      <p:sp>
        <p:nvSpPr>
          <p:cNvPr id="33" name="Rectangle 29">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12DADA80-708C-0092-F7A4-1C018B054838}"/>
              </a:ext>
            </a:extLst>
          </p:cNvPr>
          <p:cNvSpPr>
            <a:spLocks noGrp="1"/>
          </p:cNvSpPr>
          <p:nvPr>
            <p:ph idx="1"/>
          </p:nvPr>
        </p:nvSpPr>
        <p:spPr>
          <a:xfrm>
            <a:off x="765051" y="2286001"/>
            <a:ext cx="6015897" cy="3593591"/>
          </a:xfrm>
        </p:spPr>
        <p:txBody>
          <a:bodyPr>
            <a:normAutofit/>
          </a:bodyPr>
          <a:lstStyle/>
          <a:p>
            <a:pPr>
              <a:lnSpc>
                <a:spcPct val="100000"/>
              </a:lnSpc>
            </a:pPr>
            <a:r>
              <a:rPr lang="hr-HR" dirty="0"/>
              <a:t>Ovisnost je duševno, a ponekad i tjelesno stanje koje nastaje međudjelovanjem živog organizma i sredstva ovisnosti</a:t>
            </a:r>
          </a:p>
          <a:p>
            <a:pPr>
              <a:lnSpc>
                <a:spcPct val="100000"/>
              </a:lnSpc>
            </a:pPr>
            <a:r>
              <a:rPr lang="hr-HR" dirty="0"/>
              <a:t>Karakterizira ga nesavladiva žudnja, odnosno neodgodiva prisila za uzimanjem i konzumiranjem sredstva ovisnosti, bilo zbog njegovih poželjnih učinaka, bilo da se izbjegnu patnje koje će se javiti ako se s uzimanjem prekine</a:t>
            </a:r>
          </a:p>
          <a:p>
            <a:pPr>
              <a:lnSpc>
                <a:spcPct val="100000"/>
              </a:lnSpc>
            </a:pPr>
            <a:endParaRPr lang="hr-HR" dirty="0"/>
          </a:p>
          <a:p>
            <a:pPr>
              <a:lnSpc>
                <a:spcPct val="100000"/>
              </a:lnSpc>
            </a:pPr>
            <a:r>
              <a:rPr lang="hr-HR" dirty="0"/>
              <a:t>OZBILJAN PROBLEM NAČINA ŽIVOTA</a:t>
            </a:r>
          </a:p>
        </p:txBody>
      </p:sp>
      <p:pic>
        <p:nvPicPr>
          <p:cNvPr id="34" name="Picture 23" descr="Many question marks on black background">
            <a:extLst>
              <a:ext uri="{FF2B5EF4-FFF2-40B4-BE49-F238E27FC236}">
                <a16:creationId xmlns:a16="http://schemas.microsoft.com/office/drawing/2014/main" id="{076923B1-E4BF-0841-F9DC-B16F48EA52CC}"/>
              </a:ext>
            </a:extLst>
          </p:cNvPr>
          <p:cNvPicPr>
            <a:picLocks noChangeAspect="1"/>
          </p:cNvPicPr>
          <p:nvPr/>
        </p:nvPicPr>
        <p:blipFill rotWithShape="1">
          <a:blip r:embed="rId2"/>
          <a:srcRect l="57285" r="2" b="2"/>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105631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232480-DB8D-4177-8D69-820FA84FF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4A652E64-666F-E2E0-29A4-E57C87B47A76}"/>
              </a:ext>
            </a:extLst>
          </p:cNvPr>
          <p:cNvPicPr>
            <a:picLocks noChangeAspect="1"/>
          </p:cNvPicPr>
          <p:nvPr/>
        </p:nvPicPr>
        <p:blipFill rotWithShape="1">
          <a:blip r:embed="rId2"/>
          <a:srcRect t="3413" r="-1" b="2902"/>
          <a:stretch/>
        </p:blipFill>
        <p:spPr>
          <a:xfrm>
            <a:off x="528810" y="482599"/>
            <a:ext cx="11178558" cy="5890769"/>
          </a:xfrm>
          <a:prstGeom prst="rect">
            <a:avLst/>
          </a:prstGeom>
        </p:spPr>
      </p:pic>
      <p:sp>
        <p:nvSpPr>
          <p:cNvPr id="12" name="Freeform 6">
            <a:extLst>
              <a:ext uri="{FF2B5EF4-FFF2-40B4-BE49-F238E27FC236}">
                <a16:creationId xmlns:a16="http://schemas.microsoft.com/office/drawing/2014/main" id="{9652F351-1557-4DB6-A123-DB6DBBD6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357026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85E0F6-18F2-121D-5B1D-501EB55EAF00}"/>
              </a:ext>
            </a:extLst>
          </p:cNvPr>
          <p:cNvSpPr>
            <a:spLocks noGrp="1"/>
          </p:cNvSpPr>
          <p:nvPr>
            <p:ph type="title"/>
          </p:nvPr>
        </p:nvSpPr>
        <p:spPr/>
        <p:txBody>
          <a:bodyPr/>
          <a:lstStyle/>
          <a:p>
            <a:r>
              <a:rPr lang="hr-HR" dirty="0"/>
              <a:t>Životni PUT ovisnika </a:t>
            </a:r>
          </a:p>
        </p:txBody>
      </p:sp>
      <p:sp>
        <p:nvSpPr>
          <p:cNvPr id="3" name="Rezervirano mjesto sadržaja 2">
            <a:extLst>
              <a:ext uri="{FF2B5EF4-FFF2-40B4-BE49-F238E27FC236}">
                <a16:creationId xmlns:a16="http://schemas.microsoft.com/office/drawing/2014/main" id="{DEF0A710-C4B6-7078-0098-5EBA9B19EEA2}"/>
              </a:ext>
            </a:extLst>
          </p:cNvPr>
          <p:cNvSpPr>
            <a:spLocks noGrp="1"/>
          </p:cNvSpPr>
          <p:nvPr>
            <p:ph idx="1"/>
          </p:nvPr>
        </p:nvSpPr>
        <p:spPr/>
        <p:txBody>
          <a:bodyPr>
            <a:normAutofit fontScale="85000" lnSpcReduction="20000"/>
          </a:bodyPr>
          <a:lstStyle/>
          <a:p>
            <a:r>
              <a:rPr lang="hr-HR" dirty="0"/>
              <a:t>Nezaposlena radnica, 25 godina, kolima Hitne medicinske pomoći (HMP) </a:t>
            </a:r>
            <a:r>
              <a:rPr lang="hr-HR" dirty="0" err="1"/>
              <a:t>dovežena</a:t>
            </a:r>
            <a:r>
              <a:rPr lang="hr-HR" dirty="0"/>
              <a:t> u prijemnu ambulantu psihijatrijske bolnice. Na listi HMP-a se navodi da je pacijentica nađena kako bez svijesti leži na ulici. Pacijentici je ordinirana ampula </a:t>
            </a:r>
            <a:r>
              <a:rPr lang="hr-HR" dirty="0" err="1"/>
              <a:t>naloksona</a:t>
            </a:r>
            <a:r>
              <a:rPr lang="hr-HR" dirty="0"/>
              <a:t>, te je odmah poslije toga došla svijesti. U prijemnoj ambulanti pacijentica je psihomotorno usporena, pospana. Kontakt otežan. Po cijelom tijelu brojni stariji i noviji tragovi od uboda. Na desnoj nadlaktici upalni proces (akutni flebitis).</a:t>
            </a:r>
          </a:p>
          <a:p>
            <a:endParaRPr lang="hr-HR" dirty="0"/>
          </a:p>
          <a:p>
            <a:r>
              <a:rPr lang="hr-HR" dirty="0"/>
              <a:t>Navodi da heroin uzima unazad sedam godina. Liječena mnogu puta na različite načine (bolnički, izvanbolnički, komune, supstitucijska terapija metadonom), ali bez većeg uspjeha. 5-6 puta se predozirala. Već dugo ima hepatitis C. Dugo nije testirana na HIV. Prije godinu dana napustila je obitelj. Sada živi kod prijatelja. Tri puta se dosada pokušala ubiti. Navodi da je često razdražljivog i labilnog raspoloženja. Ima smetnje u komunikaciji s drugim osobama. Nekoliko puta je pokušavala raditi, ali je uvijek brzo dobila otkaz. Nije sigurna što se desilo prije nego što je izgubila svijest. Misli da je uzela metadon, a zatim heroin. Nesigurna je spram ostanka u bolnici. Ne vjeruje da će uspjeti održati apstinenciju.</a:t>
            </a:r>
          </a:p>
          <a:p>
            <a:endParaRPr lang="hr-HR" dirty="0"/>
          </a:p>
        </p:txBody>
      </p:sp>
    </p:spTree>
    <p:extLst>
      <p:ext uri="{BB962C8B-B14F-4D97-AF65-F5344CB8AC3E}">
        <p14:creationId xmlns:p14="http://schemas.microsoft.com/office/powerpoint/2010/main" val="123810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DC30FE1-4EA5-F149-FCF3-3C3599B7062F}"/>
              </a:ext>
            </a:extLst>
          </p:cNvPr>
          <p:cNvSpPr>
            <a:spLocks noGrp="1"/>
          </p:cNvSpPr>
          <p:nvPr>
            <p:ph type="title"/>
          </p:nvPr>
        </p:nvSpPr>
        <p:spPr>
          <a:xfrm>
            <a:off x="1213578" y="405818"/>
            <a:ext cx="4882422" cy="1492132"/>
          </a:xfrm>
        </p:spPr>
        <p:txBody>
          <a:bodyPr>
            <a:normAutofit/>
          </a:bodyPr>
          <a:lstStyle/>
          <a:p>
            <a:r>
              <a:rPr lang="hr-HR" dirty="0"/>
              <a:t>Ovisnost o alkoholu</a:t>
            </a:r>
          </a:p>
        </p:txBody>
      </p:sp>
      <p:sp>
        <p:nvSpPr>
          <p:cNvPr id="15" name="Rectangle 14">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79DF2642-D09B-53FC-DC87-7031A9F4C0AA}"/>
              </a:ext>
            </a:extLst>
          </p:cNvPr>
          <p:cNvSpPr>
            <a:spLocks noGrp="1"/>
          </p:cNvSpPr>
          <p:nvPr>
            <p:ph idx="1"/>
          </p:nvPr>
        </p:nvSpPr>
        <p:spPr>
          <a:xfrm>
            <a:off x="1131935" y="2450026"/>
            <a:ext cx="4964065" cy="3604591"/>
          </a:xfrm>
        </p:spPr>
        <p:txBody>
          <a:bodyPr>
            <a:normAutofit fontScale="85000" lnSpcReduction="10000"/>
          </a:bodyPr>
          <a:lstStyle/>
          <a:p>
            <a:r>
              <a:rPr lang="hr-HR" dirty="0">
                <a:solidFill>
                  <a:schemeClr val="tx1">
                    <a:lumMod val="85000"/>
                    <a:lumOff val="15000"/>
                  </a:schemeClr>
                </a:solidFill>
              </a:rPr>
              <a:t>Najraširenija i najdostupnija legalna psihoaktivna supstanca</a:t>
            </a:r>
          </a:p>
          <a:p>
            <a:r>
              <a:rPr lang="hr-HR" dirty="0">
                <a:solidFill>
                  <a:schemeClr val="tx1">
                    <a:lumMod val="85000"/>
                    <a:lumOff val="15000"/>
                  </a:schemeClr>
                </a:solidFill>
              </a:rPr>
              <a:t>Stanje kronične ovisnosti o alkoholnim pićima, odnosno nemogućnosti kontrole nad ispijanjem alkoholnih pića</a:t>
            </a:r>
          </a:p>
          <a:p>
            <a:pPr marL="0" indent="0">
              <a:buNone/>
            </a:pPr>
            <a:endParaRPr lang="hr-HR" dirty="0">
              <a:solidFill>
                <a:schemeClr val="tx1">
                  <a:lumMod val="85000"/>
                  <a:lumOff val="15000"/>
                </a:schemeClr>
              </a:solidFill>
            </a:endParaRPr>
          </a:p>
          <a:p>
            <a:r>
              <a:rPr lang="hr-HR" dirty="0">
                <a:solidFill>
                  <a:schemeClr val="tx1">
                    <a:lumMod val="85000"/>
                    <a:lumOff val="15000"/>
                  </a:schemeClr>
                </a:solidFill>
              </a:rPr>
              <a:t> u Hrvatskoj oko 250 000 ljudi ima problema s prekomjernim ispijanjem alkohola. </a:t>
            </a:r>
          </a:p>
          <a:p>
            <a:r>
              <a:rPr lang="hr-HR" dirty="0">
                <a:solidFill>
                  <a:schemeClr val="tx1">
                    <a:lumMod val="85000"/>
                    <a:lumOff val="15000"/>
                  </a:schemeClr>
                </a:solidFill>
              </a:rPr>
              <a:t>Ukupan broj ljudi koji su pogođeni ovim problemom doseže 1 000 000 zato što osoba koja pati od ovisnosti o alkoholu često problem prenosi i na okolinu, obitelj, prijatelje i suradnike</a:t>
            </a:r>
          </a:p>
        </p:txBody>
      </p:sp>
      <p:sp>
        <p:nvSpPr>
          <p:cNvPr id="17"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8" name="Slika 7">
            <a:extLst>
              <a:ext uri="{FF2B5EF4-FFF2-40B4-BE49-F238E27FC236}">
                <a16:creationId xmlns:a16="http://schemas.microsoft.com/office/drawing/2014/main" id="{894148A9-F21B-DE46-910A-6BF417CFB097}"/>
              </a:ext>
            </a:extLst>
          </p:cNvPr>
          <p:cNvPicPr>
            <a:picLocks noChangeAspect="1"/>
          </p:cNvPicPr>
          <p:nvPr/>
        </p:nvPicPr>
        <p:blipFill>
          <a:blip r:embed="rId2"/>
          <a:stretch>
            <a:fillRect/>
          </a:stretch>
        </p:blipFill>
        <p:spPr>
          <a:xfrm>
            <a:off x="7399261" y="2662046"/>
            <a:ext cx="3217333" cy="1132024"/>
          </a:xfrm>
          <a:prstGeom prst="rect">
            <a:avLst/>
          </a:prstGeom>
        </p:spPr>
      </p:pic>
    </p:spTree>
    <p:extLst>
      <p:ext uri="{BB962C8B-B14F-4D97-AF65-F5344CB8AC3E}">
        <p14:creationId xmlns:p14="http://schemas.microsoft.com/office/powerpoint/2010/main" val="32885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9CE8C65-4ABD-D167-2E04-017F7389EB75}"/>
              </a:ext>
            </a:extLst>
          </p:cNvPr>
          <p:cNvSpPr>
            <a:spLocks noGrp="1"/>
          </p:cNvSpPr>
          <p:nvPr>
            <p:ph type="title"/>
          </p:nvPr>
        </p:nvSpPr>
        <p:spPr>
          <a:xfrm>
            <a:off x="761996" y="1153287"/>
            <a:ext cx="3570566" cy="4551426"/>
          </a:xfrm>
        </p:spPr>
        <p:txBody>
          <a:bodyPr anchor="ctr">
            <a:normAutofit/>
          </a:bodyPr>
          <a:lstStyle/>
          <a:p>
            <a:pPr algn="r"/>
            <a:r>
              <a:rPr lang="hr-HR" sz="3200" dirty="0"/>
              <a:t>Umjerenost u alkoholu</a:t>
            </a:r>
          </a:p>
        </p:txBody>
      </p:sp>
      <p:cxnSp>
        <p:nvCxnSpPr>
          <p:cNvPr id="21" name="Straight Connector 20">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51B48CBE-A210-9EC9-8012-35B5BBAB9F58}"/>
              </a:ext>
            </a:extLst>
          </p:cNvPr>
          <p:cNvSpPr>
            <a:spLocks noGrp="1"/>
          </p:cNvSpPr>
          <p:nvPr>
            <p:ph idx="1"/>
          </p:nvPr>
        </p:nvSpPr>
        <p:spPr>
          <a:xfrm>
            <a:off x="4976031" y="1153287"/>
            <a:ext cx="6453969" cy="4551426"/>
          </a:xfrm>
        </p:spPr>
        <p:txBody>
          <a:bodyPr anchor="ctr">
            <a:normAutofit/>
          </a:bodyPr>
          <a:lstStyle/>
          <a:p>
            <a:pPr marL="0" indent="0">
              <a:buNone/>
            </a:pPr>
            <a:r>
              <a:rPr lang="hr-HR" sz="2400" dirty="0"/>
              <a:t>Dnevno ne bi trebalo piti više od :</a:t>
            </a:r>
          </a:p>
          <a:p>
            <a:pPr marL="0" indent="0">
              <a:buNone/>
            </a:pPr>
            <a:endParaRPr lang="hr-HR" sz="2400" dirty="0"/>
          </a:p>
          <a:p>
            <a:pPr marL="0" indent="0">
              <a:buNone/>
            </a:pPr>
            <a:r>
              <a:rPr lang="hr-HR" sz="2400" dirty="0"/>
              <a:t>1 </a:t>
            </a:r>
            <a:r>
              <a:rPr lang="hr-HR" sz="2400" dirty="0" err="1"/>
              <a:t>dcL</a:t>
            </a:r>
            <a:r>
              <a:rPr lang="hr-HR" sz="2400" dirty="0"/>
              <a:t> vina, </a:t>
            </a:r>
          </a:p>
          <a:p>
            <a:pPr marL="0" indent="0">
              <a:buNone/>
            </a:pPr>
            <a:r>
              <a:rPr lang="hr-HR" sz="2400" dirty="0"/>
              <a:t>3 </a:t>
            </a:r>
            <a:r>
              <a:rPr lang="hr-HR" sz="2400" dirty="0" err="1"/>
              <a:t>dcL</a:t>
            </a:r>
            <a:r>
              <a:rPr lang="hr-HR" sz="2400" dirty="0"/>
              <a:t> </a:t>
            </a:r>
            <a:r>
              <a:rPr lang="hr-HR" sz="2400" dirty="0" err="1"/>
              <a:t>pive</a:t>
            </a:r>
            <a:r>
              <a:rPr lang="hr-HR" sz="2400" dirty="0"/>
              <a:t> ili </a:t>
            </a:r>
          </a:p>
          <a:p>
            <a:pPr marL="0" indent="0">
              <a:buNone/>
            </a:pPr>
            <a:r>
              <a:rPr lang="hr-HR" sz="2400" dirty="0"/>
              <a:t>0.3 </a:t>
            </a:r>
            <a:r>
              <a:rPr lang="hr-HR" sz="2400" dirty="0" err="1"/>
              <a:t>dcL</a:t>
            </a:r>
            <a:r>
              <a:rPr lang="hr-HR" sz="2400" dirty="0"/>
              <a:t> žestokog pića.</a:t>
            </a:r>
          </a:p>
        </p:txBody>
      </p:sp>
      <p:sp>
        <p:nvSpPr>
          <p:cNvPr id="23" name="Rectangle 22">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342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486FEC-B33A-B49B-9E16-521F1CA797DD}"/>
              </a:ext>
            </a:extLst>
          </p:cNvPr>
          <p:cNvSpPr>
            <a:spLocks noGrp="1"/>
          </p:cNvSpPr>
          <p:nvPr>
            <p:ph type="title"/>
          </p:nvPr>
        </p:nvSpPr>
        <p:spPr/>
        <p:txBody>
          <a:bodyPr/>
          <a:lstStyle/>
          <a:p>
            <a:r>
              <a:rPr lang="hr-HR" dirty="0"/>
              <a:t>Predispozicija alkoholizma</a:t>
            </a:r>
          </a:p>
        </p:txBody>
      </p:sp>
      <p:sp>
        <p:nvSpPr>
          <p:cNvPr id="3" name="Rezervirano mjesto sadržaja 2">
            <a:extLst>
              <a:ext uri="{FF2B5EF4-FFF2-40B4-BE49-F238E27FC236}">
                <a16:creationId xmlns:a16="http://schemas.microsoft.com/office/drawing/2014/main" id="{351A0C70-9249-AF33-9E4F-60E7FA52B4C5}"/>
              </a:ext>
            </a:extLst>
          </p:cNvPr>
          <p:cNvSpPr>
            <a:spLocks noGrp="1"/>
          </p:cNvSpPr>
          <p:nvPr>
            <p:ph idx="1"/>
          </p:nvPr>
        </p:nvSpPr>
        <p:spPr/>
        <p:txBody>
          <a:bodyPr/>
          <a:lstStyle/>
          <a:p>
            <a:r>
              <a:rPr lang="hr-HR" b="1" dirty="0"/>
              <a:t>Genetska predispozicija </a:t>
            </a:r>
            <a:r>
              <a:rPr lang="hr-HR" dirty="0"/>
              <a:t>– osobe koje u obitelji imaju povijest alkoholne ovisnosti imaju 4x veću vjerojatnost i sami postati alkoholičari</a:t>
            </a:r>
          </a:p>
          <a:p>
            <a:endParaRPr lang="hr-HR" dirty="0"/>
          </a:p>
          <a:p>
            <a:r>
              <a:rPr lang="hr-HR" b="1" dirty="0"/>
              <a:t>Socijalne prilike </a:t>
            </a:r>
            <a:r>
              <a:rPr lang="hr-HR" dirty="0"/>
              <a:t>– osobe koje se kreću u krugovima u kojima se prekomjerno konzumira alkohol imaju veću vjerojatnost postati alkoholičari</a:t>
            </a:r>
          </a:p>
          <a:p>
            <a:endParaRPr lang="hr-HR" dirty="0"/>
          </a:p>
          <a:p>
            <a:r>
              <a:rPr lang="hr-HR" b="1" dirty="0"/>
              <a:t>Psihičke predispozicije </a:t>
            </a:r>
            <a:r>
              <a:rPr lang="hr-HR" dirty="0"/>
              <a:t>– osobe koje pate od bilo kojeg psihičkog poremećaja mogu razviti sklonost liječenja stanja unosom alkoholnih pića</a:t>
            </a:r>
          </a:p>
        </p:txBody>
      </p:sp>
    </p:spTree>
    <p:extLst>
      <p:ext uri="{BB962C8B-B14F-4D97-AF65-F5344CB8AC3E}">
        <p14:creationId xmlns:p14="http://schemas.microsoft.com/office/powerpoint/2010/main" val="39840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397EEDD-14B7-B1CC-28FE-5F2AE0B85D8D}"/>
              </a:ext>
            </a:extLst>
          </p:cNvPr>
          <p:cNvSpPr>
            <a:spLocks noGrp="1"/>
          </p:cNvSpPr>
          <p:nvPr>
            <p:ph type="title"/>
          </p:nvPr>
        </p:nvSpPr>
        <p:spPr>
          <a:xfrm>
            <a:off x="761996" y="382385"/>
            <a:ext cx="10668004" cy="1113295"/>
          </a:xfrm>
        </p:spPr>
        <p:txBody>
          <a:bodyPr anchor="b">
            <a:normAutofit/>
          </a:bodyPr>
          <a:lstStyle/>
          <a:p>
            <a:r>
              <a:rPr lang="hr-HR" u="sng" dirty="0"/>
              <a:t>Tipovi alkoholičara </a:t>
            </a:r>
          </a:p>
        </p:txBody>
      </p:sp>
      <p:sp>
        <p:nvSpPr>
          <p:cNvPr id="3" name="Rezervirano mjesto sadržaja 2">
            <a:extLst>
              <a:ext uri="{FF2B5EF4-FFF2-40B4-BE49-F238E27FC236}">
                <a16:creationId xmlns:a16="http://schemas.microsoft.com/office/drawing/2014/main" id="{548FCBFC-98A8-6E71-5590-9FADB5B13A66}"/>
              </a:ext>
            </a:extLst>
          </p:cNvPr>
          <p:cNvSpPr>
            <a:spLocks noGrp="1"/>
          </p:cNvSpPr>
          <p:nvPr>
            <p:ph idx="1"/>
          </p:nvPr>
        </p:nvSpPr>
        <p:spPr>
          <a:xfrm>
            <a:off x="761996" y="1878065"/>
            <a:ext cx="10668004" cy="4032405"/>
          </a:xfrm>
        </p:spPr>
        <p:txBody>
          <a:bodyPr>
            <a:normAutofit/>
          </a:bodyPr>
          <a:lstStyle/>
          <a:p>
            <a:pPr>
              <a:lnSpc>
                <a:spcPct val="100000"/>
              </a:lnSpc>
            </a:pPr>
            <a:r>
              <a:rPr lang="hr-HR" sz="1900" b="1" dirty="0"/>
              <a:t>ALFA alkoholičar </a:t>
            </a:r>
            <a:r>
              <a:rPr lang="hr-HR" sz="1900" dirty="0"/>
              <a:t>- pije u cilju olakšanja psihičkih i somatskih tegoba</a:t>
            </a:r>
          </a:p>
          <a:p>
            <a:pPr marL="0" indent="0">
              <a:lnSpc>
                <a:spcPct val="100000"/>
              </a:lnSpc>
              <a:buNone/>
            </a:pPr>
            <a:r>
              <a:rPr lang="hr-HR" sz="1900" dirty="0"/>
              <a:t>   Psihička ovisnost, pijenje prelazi dozvoljenu granicu u smislu količine, mjesta i vremena</a:t>
            </a:r>
          </a:p>
          <a:p>
            <a:pPr marL="0" indent="0">
              <a:lnSpc>
                <a:spcPct val="100000"/>
              </a:lnSpc>
              <a:buNone/>
            </a:pPr>
            <a:r>
              <a:rPr lang="hr-HR" sz="1900" dirty="0"/>
              <a:t>   Ima probleme u sferi socijalnih odnosa ( svađe, sukobi u obitelji, na radnom mjestu...)</a:t>
            </a:r>
          </a:p>
          <a:p>
            <a:pPr>
              <a:lnSpc>
                <a:spcPct val="100000"/>
              </a:lnSpc>
            </a:pPr>
            <a:r>
              <a:rPr lang="hr-HR" sz="1900" b="1" dirty="0"/>
              <a:t>BETA alkoholičar </a:t>
            </a:r>
            <a:r>
              <a:rPr lang="hr-HR" sz="1900" dirty="0"/>
              <a:t>- pije redovno, svakodnevnu, svoju dozu, najčešće uz obroke</a:t>
            </a:r>
          </a:p>
          <a:p>
            <a:pPr>
              <a:lnSpc>
                <a:spcPct val="100000"/>
              </a:lnSpc>
            </a:pPr>
            <a:r>
              <a:rPr lang="hr-HR" sz="1900" b="1" dirty="0"/>
              <a:t>GAMA alkoholičar </a:t>
            </a:r>
            <a:r>
              <a:rPr lang="hr-HR" sz="1900" dirty="0"/>
              <a:t>- javlja se potpuni gubitak kontrole i progresija od psihičke do fizičke ovisnosti Karakterizira ga i povećana tolerancija na alkohol i pojava apstinencijskog sindroma</a:t>
            </a:r>
          </a:p>
          <a:p>
            <a:pPr marL="0" indent="0">
              <a:lnSpc>
                <a:spcPct val="100000"/>
              </a:lnSpc>
              <a:buNone/>
            </a:pPr>
            <a:r>
              <a:rPr lang="hr-HR" sz="1900" dirty="0"/>
              <a:t>    Piju po </a:t>
            </a:r>
            <a:r>
              <a:rPr lang="hr-HR" sz="1900" u="sng" dirty="0"/>
              <a:t>„fenomenu prve čaše”</a:t>
            </a:r>
          </a:p>
          <a:p>
            <a:pPr>
              <a:lnSpc>
                <a:spcPct val="100000"/>
              </a:lnSpc>
            </a:pPr>
            <a:r>
              <a:rPr lang="hr-HR" sz="1900" b="1" dirty="0"/>
              <a:t>DELTA alkoholičar </a:t>
            </a:r>
            <a:r>
              <a:rPr lang="hr-HR" sz="1900" dirty="0"/>
              <a:t>- postoji nemogućnost apstinencije kao i znatno povišena tolerancija</a:t>
            </a:r>
          </a:p>
          <a:p>
            <a:pPr marL="0" indent="0">
              <a:lnSpc>
                <a:spcPct val="100000"/>
              </a:lnSpc>
              <a:buNone/>
            </a:pPr>
            <a:r>
              <a:rPr lang="hr-HR" sz="1900" dirty="0"/>
              <a:t>                                    - u</a:t>
            </a:r>
            <a:r>
              <a:rPr lang="pl-PL" sz="1900" dirty="0"/>
              <a:t> organizmu mora biti uvijek određena doza alkohola</a:t>
            </a:r>
          </a:p>
          <a:p>
            <a:pPr>
              <a:lnSpc>
                <a:spcPct val="100000"/>
              </a:lnSpc>
            </a:pPr>
            <a:r>
              <a:rPr lang="hr-HR" sz="1900" b="1" dirty="0"/>
              <a:t>IPSILON</a:t>
            </a:r>
            <a:r>
              <a:rPr lang="hr-HR" sz="1900" dirty="0"/>
              <a:t> alkoholičar –  „ vikend alkoholičari”</a:t>
            </a:r>
          </a:p>
          <a:p>
            <a:pPr>
              <a:lnSpc>
                <a:spcPct val="100000"/>
              </a:lnSpc>
            </a:pPr>
            <a:endParaRPr lang="hr-HR" sz="1900" dirty="0"/>
          </a:p>
        </p:txBody>
      </p:sp>
      <p:sp>
        <p:nvSpPr>
          <p:cNvPr id="26" name="Freeform: Shape 25">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7363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7B5B9F-4805-CC11-A763-8BCAB2AE0C20}"/>
              </a:ext>
            </a:extLst>
          </p:cNvPr>
          <p:cNvSpPr>
            <a:spLocks noGrp="1"/>
          </p:cNvSpPr>
          <p:nvPr>
            <p:ph type="title"/>
          </p:nvPr>
        </p:nvSpPr>
        <p:spPr/>
        <p:txBody>
          <a:bodyPr/>
          <a:lstStyle/>
          <a:p>
            <a:r>
              <a:rPr lang="hr-HR" dirty="0"/>
              <a:t>Učinak alkohola na pojedinca</a:t>
            </a:r>
          </a:p>
        </p:txBody>
      </p:sp>
      <p:sp>
        <p:nvSpPr>
          <p:cNvPr id="3" name="Rezervirano mjesto sadržaja 2">
            <a:extLst>
              <a:ext uri="{FF2B5EF4-FFF2-40B4-BE49-F238E27FC236}">
                <a16:creationId xmlns:a16="http://schemas.microsoft.com/office/drawing/2014/main" id="{79FFE263-24AB-1513-37AE-1D557F6D35F3}"/>
              </a:ext>
            </a:extLst>
          </p:cNvPr>
          <p:cNvSpPr>
            <a:spLocks noGrp="1"/>
          </p:cNvSpPr>
          <p:nvPr>
            <p:ph idx="1"/>
          </p:nvPr>
        </p:nvSpPr>
        <p:spPr/>
        <p:txBody>
          <a:bodyPr/>
          <a:lstStyle/>
          <a:p>
            <a:r>
              <a:rPr lang="hr-HR" dirty="0"/>
              <a:t>Alkohol utječe na način da „ruši“ unutarnje kočnice i u malim količinama, (0,2-0,3 promila) stvara osjećaj opuštenosti, gubitak sramežljivosti</a:t>
            </a:r>
          </a:p>
          <a:p>
            <a:r>
              <a:rPr lang="hr-HR" dirty="0"/>
              <a:t>Oslobađa od osjećaja umora, iscrpljenosti, dosade te dovodi osobu u ugodna emocionalna stanja</a:t>
            </a:r>
          </a:p>
          <a:p>
            <a:r>
              <a:rPr lang="hr-HR" dirty="0"/>
              <a:t>Povećanjem promila, do određene granice, euforija raste i stvara osjećaj svemoći i slobode kao i osjećaj da se sve može postići s lakoćom. Opijena osoba vrlo brzo prihvaća uljepšanu i idealiziranu sliku samoga sebe </a:t>
            </a:r>
          </a:p>
          <a:p>
            <a:r>
              <a:rPr lang="hr-HR" b="1" dirty="0"/>
              <a:t>Nakon otrežnjenja i ružnog suočavanja s realitetom javlja se potreba ponoviti isti osjećaj lažne svemoći</a:t>
            </a:r>
          </a:p>
        </p:txBody>
      </p:sp>
    </p:spTree>
    <p:extLst>
      <p:ext uri="{BB962C8B-B14F-4D97-AF65-F5344CB8AC3E}">
        <p14:creationId xmlns:p14="http://schemas.microsoft.com/office/powerpoint/2010/main" val="118607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30C356-21AD-9EC8-9C9A-67421414A56D}"/>
              </a:ext>
            </a:extLst>
          </p:cNvPr>
          <p:cNvSpPr>
            <a:spLocks noGrp="1"/>
          </p:cNvSpPr>
          <p:nvPr>
            <p:ph type="title"/>
          </p:nvPr>
        </p:nvSpPr>
        <p:spPr>
          <a:xfrm>
            <a:off x="1251678" y="382385"/>
            <a:ext cx="5984274" cy="1492132"/>
          </a:xfrm>
        </p:spPr>
        <p:txBody>
          <a:bodyPr>
            <a:normAutofit/>
          </a:bodyPr>
          <a:lstStyle/>
          <a:p>
            <a:r>
              <a:rPr lang="hr-HR" dirty="0"/>
              <a:t>Dugoročne posljedice</a:t>
            </a:r>
          </a:p>
        </p:txBody>
      </p:sp>
      <p:sp>
        <p:nvSpPr>
          <p:cNvPr id="8" name="Content Placeholder 7">
            <a:extLst>
              <a:ext uri="{FF2B5EF4-FFF2-40B4-BE49-F238E27FC236}">
                <a16:creationId xmlns:a16="http://schemas.microsoft.com/office/drawing/2014/main" id="{47CDEB73-23AF-57AA-44D1-A454DA93301B}"/>
              </a:ext>
            </a:extLst>
          </p:cNvPr>
          <p:cNvSpPr>
            <a:spLocks noGrp="1"/>
          </p:cNvSpPr>
          <p:nvPr>
            <p:ph idx="1"/>
          </p:nvPr>
        </p:nvSpPr>
        <p:spPr>
          <a:xfrm>
            <a:off x="1251678" y="2286001"/>
            <a:ext cx="5984274" cy="4085056"/>
          </a:xfrm>
        </p:spPr>
        <p:txBody>
          <a:bodyPr>
            <a:normAutofit fontScale="92500" lnSpcReduction="10000"/>
          </a:bodyPr>
          <a:lstStyle/>
          <a:p>
            <a:pPr>
              <a:lnSpc>
                <a:spcPct val="100000"/>
              </a:lnSpc>
            </a:pPr>
            <a:r>
              <a:rPr lang="en-US" sz="1600" b="1" dirty="0" err="1">
                <a:solidFill>
                  <a:schemeClr val="tx1"/>
                </a:solidFill>
              </a:rPr>
              <a:t>Oštećenje</a:t>
            </a:r>
            <a:r>
              <a:rPr lang="en-US" sz="1600" b="1" dirty="0">
                <a:solidFill>
                  <a:schemeClr val="tx1"/>
                </a:solidFill>
              </a:rPr>
              <a:t> </a:t>
            </a:r>
            <a:r>
              <a:rPr lang="en-US" sz="1600" b="1" dirty="0" err="1">
                <a:solidFill>
                  <a:schemeClr val="tx1"/>
                </a:solidFill>
              </a:rPr>
              <a:t>živčanog</a:t>
            </a:r>
            <a:r>
              <a:rPr lang="en-US" sz="1600" b="1" dirty="0">
                <a:solidFill>
                  <a:schemeClr val="tx1"/>
                </a:solidFill>
              </a:rPr>
              <a:t> </a:t>
            </a:r>
            <a:r>
              <a:rPr lang="en-US" sz="1600" b="1" dirty="0" err="1">
                <a:solidFill>
                  <a:schemeClr val="tx1"/>
                </a:solidFill>
              </a:rPr>
              <a:t>sustava</a:t>
            </a:r>
            <a:r>
              <a:rPr lang="en-US" sz="1600" dirty="0">
                <a:solidFill>
                  <a:schemeClr val="tx1"/>
                </a:solidFill>
              </a:rPr>
              <a:t>: </a:t>
            </a:r>
            <a:r>
              <a:rPr lang="en-US" sz="1600" dirty="0" err="1">
                <a:solidFill>
                  <a:schemeClr val="tx1"/>
                </a:solidFill>
              </a:rPr>
              <a:t>odumiranje</a:t>
            </a:r>
            <a:r>
              <a:rPr lang="en-US" sz="1600" dirty="0">
                <a:solidFill>
                  <a:schemeClr val="tx1"/>
                </a:solidFill>
              </a:rPr>
              <a:t> </a:t>
            </a:r>
            <a:r>
              <a:rPr lang="en-US" sz="1600" dirty="0" err="1">
                <a:solidFill>
                  <a:schemeClr val="tx1"/>
                </a:solidFill>
              </a:rPr>
              <a:t>moždanih</a:t>
            </a:r>
            <a:r>
              <a:rPr lang="en-US" sz="1600" dirty="0">
                <a:solidFill>
                  <a:schemeClr val="tx1"/>
                </a:solidFill>
              </a:rPr>
              <a:t> </a:t>
            </a:r>
            <a:r>
              <a:rPr lang="en-US" sz="1600" dirty="0" err="1">
                <a:solidFill>
                  <a:schemeClr val="tx1"/>
                </a:solidFill>
              </a:rPr>
              <a:t>stanica</a:t>
            </a:r>
            <a:r>
              <a:rPr lang="en-US" sz="1600" dirty="0">
                <a:solidFill>
                  <a:schemeClr val="tx1"/>
                </a:solidFill>
              </a:rPr>
              <a:t> u </a:t>
            </a:r>
            <a:r>
              <a:rPr lang="en-US" sz="1600" dirty="0" err="1">
                <a:solidFill>
                  <a:schemeClr val="tx1"/>
                </a:solidFill>
              </a:rPr>
              <a:t>kori</a:t>
            </a:r>
            <a:r>
              <a:rPr lang="en-US" sz="1600" dirty="0">
                <a:solidFill>
                  <a:schemeClr val="tx1"/>
                </a:solidFill>
              </a:rPr>
              <a:t> </a:t>
            </a:r>
            <a:r>
              <a:rPr lang="en-US" sz="1600" dirty="0" err="1">
                <a:solidFill>
                  <a:schemeClr val="tx1"/>
                </a:solidFill>
              </a:rPr>
              <a:t>mozga</a:t>
            </a:r>
            <a:r>
              <a:rPr lang="hr-HR" sz="1600" dirty="0">
                <a:solidFill>
                  <a:schemeClr val="tx1"/>
                </a:solidFill>
              </a:rPr>
              <a:t>( ATROFIJA MOZGA)</a:t>
            </a:r>
            <a:r>
              <a:rPr lang="en-US" sz="1600" dirty="0">
                <a:solidFill>
                  <a:schemeClr val="tx1"/>
                </a:solidFill>
              </a:rPr>
              <a:t> </a:t>
            </a:r>
            <a:r>
              <a:rPr lang="en-US" sz="1600" dirty="0" err="1">
                <a:solidFill>
                  <a:schemeClr val="tx1"/>
                </a:solidFill>
              </a:rPr>
              <a:t>te</a:t>
            </a:r>
            <a:r>
              <a:rPr lang="en-US" sz="1600" dirty="0">
                <a:solidFill>
                  <a:schemeClr val="tx1"/>
                </a:solidFill>
              </a:rPr>
              <a:t> </a:t>
            </a:r>
            <a:r>
              <a:rPr lang="en-US" sz="1600" dirty="0" err="1">
                <a:solidFill>
                  <a:schemeClr val="tx1"/>
                </a:solidFill>
              </a:rPr>
              <a:t>posljedično</a:t>
            </a:r>
            <a:r>
              <a:rPr lang="en-US" sz="1600" dirty="0">
                <a:solidFill>
                  <a:schemeClr val="tx1"/>
                </a:solidFill>
              </a:rPr>
              <a:t> </a:t>
            </a:r>
            <a:r>
              <a:rPr lang="en-US" sz="1600" dirty="0" err="1">
                <a:solidFill>
                  <a:schemeClr val="tx1"/>
                </a:solidFill>
              </a:rPr>
              <a:t>moralno</a:t>
            </a:r>
            <a:r>
              <a:rPr lang="en-US" sz="1600" dirty="0">
                <a:solidFill>
                  <a:schemeClr val="tx1"/>
                </a:solidFill>
              </a:rPr>
              <a:t>, </a:t>
            </a:r>
            <a:r>
              <a:rPr lang="en-US" sz="1600" dirty="0" err="1">
                <a:solidFill>
                  <a:schemeClr val="tx1"/>
                </a:solidFill>
              </a:rPr>
              <a:t>umno</a:t>
            </a:r>
            <a:r>
              <a:rPr lang="en-US" sz="1600" dirty="0">
                <a:solidFill>
                  <a:schemeClr val="tx1"/>
                </a:solidFill>
              </a:rPr>
              <a:t> </a:t>
            </a:r>
            <a:r>
              <a:rPr lang="en-US" sz="1600" dirty="0" err="1">
                <a:solidFill>
                  <a:schemeClr val="tx1"/>
                </a:solidFill>
              </a:rPr>
              <a:t>propadanje</a:t>
            </a:r>
            <a:r>
              <a:rPr lang="en-US" sz="1600" dirty="0">
                <a:solidFill>
                  <a:schemeClr val="tx1"/>
                </a:solidFill>
              </a:rPr>
              <a:t>, </a:t>
            </a:r>
            <a:r>
              <a:rPr lang="en-US" sz="1600" dirty="0" err="1">
                <a:solidFill>
                  <a:schemeClr val="tx1"/>
                </a:solidFill>
              </a:rPr>
              <a:t>promjena</a:t>
            </a:r>
            <a:r>
              <a:rPr lang="en-US" sz="1600" dirty="0">
                <a:solidFill>
                  <a:schemeClr val="tx1"/>
                </a:solidFill>
              </a:rPr>
              <a:t> </a:t>
            </a:r>
            <a:r>
              <a:rPr lang="en-US" sz="1600" dirty="0" err="1">
                <a:solidFill>
                  <a:schemeClr val="tx1"/>
                </a:solidFill>
              </a:rPr>
              <a:t>osobnosti</a:t>
            </a:r>
            <a:r>
              <a:rPr lang="en-US" sz="1600" dirty="0">
                <a:solidFill>
                  <a:schemeClr val="tx1"/>
                </a:solidFill>
              </a:rPr>
              <a:t>, </a:t>
            </a:r>
            <a:r>
              <a:rPr lang="en-US" sz="1600" dirty="0" err="1">
                <a:solidFill>
                  <a:schemeClr val="tx1"/>
                </a:solidFill>
              </a:rPr>
              <a:t>nekritičnost</a:t>
            </a:r>
            <a:r>
              <a:rPr lang="en-US" sz="1600" dirty="0">
                <a:solidFill>
                  <a:schemeClr val="tx1"/>
                </a:solidFill>
              </a:rPr>
              <a:t>, </a:t>
            </a:r>
            <a:r>
              <a:rPr lang="en-US" sz="1600" dirty="0" err="1">
                <a:solidFill>
                  <a:schemeClr val="tx1"/>
                </a:solidFill>
              </a:rPr>
              <a:t>zaboravljivost</a:t>
            </a:r>
            <a:r>
              <a:rPr lang="en-US" sz="1600" dirty="0">
                <a:solidFill>
                  <a:schemeClr val="tx1"/>
                </a:solidFill>
              </a:rPr>
              <a:t>;</a:t>
            </a:r>
          </a:p>
          <a:p>
            <a:pPr marL="0" indent="0">
              <a:lnSpc>
                <a:spcPct val="100000"/>
              </a:lnSpc>
              <a:buNone/>
            </a:pPr>
            <a:r>
              <a:rPr lang="hr-HR" sz="1600" dirty="0">
                <a:solidFill>
                  <a:schemeClr val="tx1"/>
                </a:solidFill>
              </a:rPr>
              <a:t>    </a:t>
            </a:r>
            <a:r>
              <a:rPr lang="en-US" sz="1600" dirty="0" err="1">
                <a:solidFill>
                  <a:schemeClr val="tx1"/>
                </a:solidFill>
              </a:rPr>
              <a:t>Oštećenje</a:t>
            </a:r>
            <a:r>
              <a:rPr lang="en-US" sz="1600" dirty="0">
                <a:solidFill>
                  <a:schemeClr val="tx1"/>
                </a:solidFill>
              </a:rPr>
              <a:t> </a:t>
            </a:r>
            <a:r>
              <a:rPr lang="en-US" sz="1600" dirty="0" err="1">
                <a:solidFill>
                  <a:schemeClr val="tx1"/>
                </a:solidFill>
              </a:rPr>
              <a:t>malog</a:t>
            </a:r>
            <a:r>
              <a:rPr lang="en-US" sz="1600" dirty="0">
                <a:solidFill>
                  <a:schemeClr val="tx1"/>
                </a:solidFill>
              </a:rPr>
              <a:t> </a:t>
            </a:r>
            <a:r>
              <a:rPr lang="en-US" sz="1600" dirty="0" err="1">
                <a:solidFill>
                  <a:schemeClr val="tx1"/>
                </a:solidFill>
              </a:rPr>
              <a:t>mozga</a:t>
            </a:r>
            <a:r>
              <a:rPr lang="en-US" sz="1600" dirty="0">
                <a:solidFill>
                  <a:schemeClr val="tx1"/>
                </a:solidFill>
              </a:rPr>
              <a:t>: </a:t>
            </a:r>
            <a:r>
              <a:rPr lang="en-US" sz="1600" dirty="0" err="1">
                <a:solidFill>
                  <a:schemeClr val="tx1"/>
                </a:solidFill>
              </a:rPr>
              <a:t>smetnje</a:t>
            </a:r>
            <a:r>
              <a:rPr lang="en-US" sz="1600" dirty="0">
                <a:solidFill>
                  <a:schemeClr val="tx1"/>
                </a:solidFill>
              </a:rPr>
              <a:t> </a:t>
            </a:r>
            <a:r>
              <a:rPr lang="en-US" sz="1600" dirty="0" err="1">
                <a:solidFill>
                  <a:schemeClr val="tx1"/>
                </a:solidFill>
              </a:rPr>
              <a:t>ravnoteže</a:t>
            </a:r>
            <a:r>
              <a:rPr lang="en-US" sz="1600" dirty="0">
                <a:solidFill>
                  <a:schemeClr val="tx1"/>
                </a:solidFill>
              </a:rPr>
              <a:t> </a:t>
            </a:r>
            <a:r>
              <a:rPr lang="en-US" sz="1600" dirty="0" err="1">
                <a:solidFill>
                  <a:schemeClr val="tx1"/>
                </a:solidFill>
              </a:rPr>
              <a:t>i</a:t>
            </a:r>
            <a:r>
              <a:rPr lang="en-US" sz="1600" dirty="0">
                <a:solidFill>
                  <a:schemeClr val="tx1"/>
                </a:solidFill>
              </a:rPr>
              <a:t> </a:t>
            </a:r>
            <a:r>
              <a:rPr lang="en-US" sz="1600" dirty="0" err="1">
                <a:solidFill>
                  <a:schemeClr val="tx1"/>
                </a:solidFill>
              </a:rPr>
              <a:t>drhtanja</a:t>
            </a:r>
            <a:r>
              <a:rPr lang="en-US" sz="1600" dirty="0">
                <a:solidFill>
                  <a:schemeClr val="tx1"/>
                </a:solidFill>
              </a:rPr>
              <a:t> </a:t>
            </a:r>
            <a:r>
              <a:rPr lang="en-US" sz="1600" dirty="0" err="1">
                <a:solidFill>
                  <a:schemeClr val="tx1"/>
                </a:solidFill>
              </a:rPr>
              <a:t>prstiju</a:t>
            </a:r>
            <a:r>
              <a:rPr lang="en-US" sz="1600" dirty="0">
                <a:solidFill>
                  <a:schemeClr val="tx1"/>
                </a:solidFill>
              </a:rPr>
              <a:t>;</a:t>
            </a:r>
          </a:p>
          <a:p>
            <a:pPr marL="0" indent="0">
              <a:lnSpc>
                <a:spcPct val="100000"/>
              </a:lnSpc>
              <a:buNone/>
            </a:pPr>
            <a:r>
              <a:rPr lang="hr-HR" sz="1600" dirty="0">
                <a:solidFill>
                  <a:schemeClr val="tx1"/>
                </a:solidFill>
              </a:rPr>
              <a:t>    </a:t>
            </a:r>
            <a:r>
              <a:rPr lang="en-US" sz="1600" dirty="0" err="1">
                <a:solidFill>
                  <a:schemeClr val="tx1"/>
                </a:solidFill>
              </a:rPr>
              <a:t>Oštećenje</a:t>
            </a:r>
            <a:r>
              <a:rPr lang="en-US" sz="1600" dirty="0">
                <a:solidFill>
                  <a:schemeClr val="tx1"/>
                </a:solidFill>
              </a:rPr>
              <a:t> </a:t>
            </a:r>
            <a:r>
              <a:rPr lang="en-US" sz="1600" dirty="0" err="1">
                <a:solidFill>
                  <a:schemeClr val="tx1"/>
                </a:solidFill>
              </a:rPr>
              <a:t>perifernih</a:t>
            </a:r>
            <a:r>
              <a:rPr lang="en-US" sz="1600" dirty="0">
                <a:solidFill>
                  <a:schemeClr val="tx1"/>
                </a:solidFill>
              </a:rPr>
              <a:t> </a:t>
            </a:r>
            <a:r>
              <a:rPr lang="en-US" sz="1600" dirty="0" err="1">
                <a:solidFill>
                  <a:schemeClr val="tx1"/>
                </a:solidFill>
              </a:rPr>
              <a:t>živaca</a:t>
            </a:r>
            <a:r>
              <a:rPr lang="en-US" sz="1600" dirty="0">
                <a:solidFill>
                  <a:schemeClr val="tx1"/>
                </a:solidFill>
              </a:rPr>
              <a:t> (</a:t>
            </a:r>
            <a:r>
              <a:rPr lang="en-US" sz="1600" dirty="0" err="1">
                <a:solidFill>
                  <a:schemeClr val="tx1"/>
                </a:solidFill>
              </a:rPr>
              <a:t>nesiguran</a:t>
            </a:r>
            <a:r>
              <a:rPr lang="en-US" sz="1600" dirty="0">
                <a:solidFill>
                  <a:schemeClr val="tx1"/>
                </a:solidFill>
              </a:rPr>
              <a:t> hod, </a:t>
            </a:r>
            <a:r>
              <a:rPr lang="en-US" sz="1600" dirty="0" err="1">
                <a:solidFill>
                  <a:schemeClr val="tx1"/>
                </a:solidFill>
              </a:rPr>
              <a:t>paraliza</a:t>
            </a:r>
            <a:r>
              <a:rPr lang="en-US" sz="1600" dirty="0">
                <a:solidFill>
                  <a:schemeClr val="tx1"/>
                </a:solidFill>
              </a:rPr>
              <a:t>);</a:t>
            </a:r>
          </a:p>
          <a:p>
            <a:pPr marL="0" indent="0">
              <a:lnSpc>
                <a:spcPct val="100000"/>
              </a:lnSpc>
              <a:buNone/>
            </a:pPr>
            <a:r>
              <a:rPr lang="hr-HR" sz="1600" dirty="0">
                <a:solidFill>
                  <a:schemeClr val="tx1"/>
                </a:solidFill>
              </a:rPr>
              <a:t>    </a:t>
            </a:r>
            <a:r>
              <a:rPr lang="en-US" sz="1600" dirty="0" err="1">
                <a:solidFill>
                  <a:schemeClr val="tx1"/>
                </a:solidFill>
              </a:rPr>
              <a:t>Alkoholna</a:t>
            </a:r>
            <a:r>
              <a:rPr lang="en-US" sz="1600" dirty="0">
                <a:solidFill>
                  <a:schemeClr val="tx1"/>
                </a:solidFill>
              </a:rPr>
              <a:t> </a:t>
            </a:r>
            <a:r>
              <a:rPr lang="en-US" sz="1600" dirty="0" err="1">
                <a:solidFill>
                  <a:schemeClr val="tx1"/>
                </a:solidFill>
              </a:rPr>
              <a:t>epilepsija</a:t>
            </a:r>
            <a:r>
              <a:rPr lang="en-US" sz="1600" dirty="0">
                <a:solidFill>
                  <a:schemeClr val="tx1"/>
                </a:solidFill>
              </a:rPr>
              <a:t>;</a:t>
            </a:r>
          </a:p>
          <a:p>
            <a:pPr>
              <a:lnSpc>
                <a:spcPct val="100000"/>
              </a:lnSpc>
            </a:pPr>
            <a:r>
              <a:rPr lang="en-US" sz="1600" b="1" dirty="0" err="1">
                <a:solidFill>
                  <a:schemeClr val="tx1"/>
                </a:solidFill>
              </a:rPr>
              <a:t>Karijes</a:t>
            </a:r>
            <a:r>
              <a:rPr lang="en-US" sz="1600" b="1" dirty="0">
                <a:solidFill>
                  <a:schemeClr val="tx1"/>
                </a:solidFill>
              </a:rPr>
              <a:t>, </a:t>
            </a:r>
            <a:r>
              <a:rPr lang="en-US" sz="1600" b="1" dirty="0" err="1">
                <a:solidFill>
                  <a:schemeClr val="tx1"/>
                </a:solidFill>
              </a:rPr>
              <a:t>paradentozu</a:t>
            </a:r>
            <a:r>
              <a:rPr lang="en-US" sz="1600" dirty="0">
                <a:solidFill>
                  <a:schemeClr val="tx1"/>
                </a:solidFill>
              </a:rPr>
              <a:t>;</a:t>
            </a:r>
          </a:p>
          <a:p>
            <a:pPr>
              <a:lnSpc>
                <a:spcPct val="100000"/>
              </a:lnSpc>
            </a:pPr>
            <a:r>
              <a:rPr lang="en-US" sz="1600" b="1" dirty="0" err="1">
                <a:solidFill>
                  <a:schemeClr val="tx1"/>
                </a:solidFill>
              </a:rPr>
              <a:t>Oštećenje</a:t>
            </a:r>
            <a:r>
              <a:rPr lang="en-US" sz="1600" b="1" dirty="0">
                <a:solidFill>
                  <a:schemeClr val="tx1"/>
                </a:solidFill>
              </a:rPr>
              <a:t> </a:t>
            </a:r>
            <a:r>
              <a:rPr lang="en-US" sz="1600" b="1" dirty="0" err="1">
                <a:solidFill>
                  <a:schemeClr val="tx1"/>
                </a:solidFill>
              </a:rPr>
              <a:t>srčano-žilnog</a:t>
            </a:r>
            <a:r>
              <a:rPr lang="en-US" sz="1600" b="1" dirty="0">
                <a:solidFill>
                  <a:schemeClr val="tx1"/>
                </a:solidFill>
              </a:rPr>
              <a:t> </a:t>
            </a:r>
            <a:r>
              <a:rPr lang="en-US" sz="1600" b="1" dirty="0" err="1">
                <a:solidFill>
                  <a:schemeClr val="tx1"/>
                </a:solidFill>
              </a:rPr>
              <a:t>sustava</a:t>
            </a:r>
            <a:r>
              <a:rPr lang="en-US" sz="1600" b="1" dirty="0">
                <a:solidFill>
                  <a:schemeClr val="tx1"/>
                </a:solidFill>
              </a:rPr>
              <a:t>; </a:t>
            </a:r>
            <a:endParaRPr lang="hr-HR" sz="1600" b="1" dirty="0">
              <a:solidFill>
                <a:schemeClr val="tx1"/>
              </a:solidFill>
            </a:endParaRPr>
          </a:p>
          <a:p>
            <a:pPr>
              <a:lnSpc>
                <a:spcPct val="100000"/>
              </a:lnSpc>
            </a:pPr>
            <a:r>
              <a:rPr lang="en-US" sz="1600" b="1" dirty="0" err="1">
                <a:solidFill>
                  <a:schemeClr val="tx1"/>
                </a:solidFill>
              </a:rPr>
              <a:t>Oštećenje</a:t>
            </a:r>
            <a:r>
              <a:rPr lang="en-US" sz="1600" b="1" dirty="0">
                <a:solidFill>
                  <a:schemeClr val="tx1"/>
                </a:solidFill>
              </a:rPr>
              <a:t> </a:t>
            </a:r>
            <a:r>
              <a:rPr lang="en-US" sz="1600" b="1" dirty="0" err="1">
                <a:solidFill>
                  <a:schemeClr val="tx1"/>
                </a:solidFill>
              </a:rPr>
              <a:t>probavnog</a:t>
            </a:r>
            <a:r>
              <a:rPr lang="en-US" sz="1600" b="1" dirty="0">
                <a:solidFill>
                  <a:schemeClr val="tx1"/>
                </a:solidFill>
              </a:rPr>
              <a:t> </a:t>
            </a:r>
            <a:r>
              <a:rPr lang="en-US" sz="1600" b="1" dirty="0" err="1">
                <a:solidFill>
                  <a:schemeClr val="tx1"/>
                </a:solidFill>
              </a:rPr>
              <a:t>sustava</a:t>
            </a:r>
            <a:r>
              <a:rPr lang="hr-HR" sz="1600" b="1" dirty="0">
                <a:solidFill>
                  <a:schemeClr val="tx1"/>
                </a:solidFill>
              </a:rPr>
              <a:t> – </a:t>
            </a:r>
            <a:r>
              <a:rPr lang="hr-HR" sz="1600" dirty="0">
                <a:solidFill>
                  <a:schemeClr val="tx1"/>
                </a:solidFill>
              </a:rPr>
              <a:t>gastritis, čirevi, proširene vene jednjaka</a:t>
            </a:r>
          </a:p>
          <a:p>
            <a:pPr>
              <a:lnSpc>
                <a:spcPct val="100000"/>
              </a:lnSpc>
            </a:pPr>
            <a:r>
              <a:rPr lang="hr-HR" sz="1600" b="1" dirty="0">
                <a:solidFill>
                  <a:schemeClr val="tx1"/>
                </a:solidFill>
              </a:rPr>
              <a:t>Oštećenje jetre – CIROZA JETRE</a:t>
            </a:r>
            <a:endParaRPr lang="en-US" sz="1600" b="1" dirty="0">
              <a:solidFill>
                <a:schemeClr val="tx1"/>
              </a:solidFill>
            </a:endParaRPr>
          </a:p>
          <a:p>
            <a:pPr>
              <a:lnSpc>
                <a:spcPct val="100000"/>
              </a:lnSpc>
            </a:pPr>
            <a:r>
              <a:rPr lang="en-US" sz="1600" b="1" dirty="0" err="1">
                <a:solidFill>
                  <a:schemeClr val="tx1"/>
                </a:solidFill>
              </a:rPr>
              <a:t>Psihičke</a:t>
            </a:r>
            <a:r>
              <a:rPr lang="en-US" sz="1600" b="1" dirty="0">
                <a:solidFill>
                  <a:schemeClr val="tx1"/>
                </a:solidFill>
              </a:rPr>
              <a:t> </a:t>
            </a:r>
            <a:r>
              <a:rPr lang="en-US" sz="1600" b="1" dirty="0" err="1">
                <a:solidFill>
                  <a:schemeClr val="tx1"/>
                </a:solidFill>
              </a:rPr>
              <a:t>poremećaje</a:t>
            </a:r>
            <a:r>
              <a:rPr lang="en-US" sz="1600" b="1" dirty="0">
                <a:solidFill>
                  <a:schemeClr val="tx1"/>
                </a:solidFill>
              </a:rPr>
              <a:t> </a:t>
            </a:r>
            <a:r>
              <a:rPr lang="en-US" sz="1600" dirty="0">
                <a:solidFill>
                  <a:schemeClr val="tx1"/>
                </a:solidFill>
              </a:rPr>
              <a:t>(</a:t>
            </a:r>
            <a:r>
              <a:rPr lang="en-US" sz="1600" dirty="0" err="1">
                <a:solidFill>
                  <a:schemeClr val="tx1"/>
                </a:solidFill>
              </a:rPr>
              <a:t>promjene</a:t>
            </a:r>
            <a:r>
              <a:rPr lang="en-US" sz="1600" dirty="0">
                <a:solidFill>
                  <a:schemeClr val="tx1"/>
                </a:solidFill>
              </a:rPr>
              <a:t> </a:t>
            </a:r>
            <a:r>
              <a:rPr lang="en-US" sz="1600" dirty="0" err="1">
                <a:solidFill>
                  <a:schemeClr val="tx1"/>
                </a:solidFill>
              </a:rPr>
              <a:t>raspoloženja</a:t>
            </a:r>
            <a:r>
              <a:rPr lang="en-US" sz="1600" dirty="0">
                <a:solidFill>
                  <a:schemeClr val="tx1"/>
                </a:solidFill>
              </a:rPr>
              <a:t>, </a:t>
            </a:r>
            <a:r>
              <a:rPr lang="en-US" sz="1600" dirty="0" err="1">
                <a:solidFill>
                  <a:schemeClr val="tx1"/>
                </a:solidFill>
              </a:rPr>
              <a:t>depresija</a:t>
            </a:r>
            <a:r>
              <a:rPr lang="en-US" sz="1600" dirty="0">
                <a:solidFill>
                  <a:schemeClr val="tx1"/>
                </a:solidFill>
              </a:rPr>
              <a:t>, delirium tremens – </a:t>
            </a:r>
            <a:r>
              <a:rPr lang="en-US" sz="1600" dirty="0" err="1">
                <a:solidFill>
                  <a:schemeClr val="tx1"/>
                </a:solidFill>
              </a:rPr>
              <a:t>psihomotorni</a:t>
            </a:r>
            <a:r>
              <a:rPr lang="en-US" sz="1600" dirty="0">
                <a:solidFill>
                  <a:schemeClr val="tx1"/>
                </a:solidFill>
              </a:rPr>
              <a:t> </a:t>
            </a:r>
            <a:r>
              <a:rPr lang="en-US" sz="1600" dirty="0" err="1">
                <a:solidFill>
                  <a:schemeClr val="tx1"/>
                </a:solidFill>
              </a:rPr>
              <a:t>nemir</a:t>
            </a:r>
            <a:r>
              <a:rPr lang="en-US" sz="1600" dirty="0">
                <a:solidFill>
                  <a:schemeClr val="tx1"/>
                </a:solidFill>
              </a:rPr>
              <a:t>, </a:t>
            </a:r>
            <a:r>
              <a:rPr lang="en-US" sz="1600" dirty="0" err="1">
                <a:solidFill>
                  <a:schemeClr val="tx1"/>
                </a:solidFill>
              </a:rPr>
              <a:t>strah</a:t>
            </a:r>
            <a:r>
              <a:rPr lang="en-US" sz="1600" dirty="0">
                <a:solidFill>
                  <a:schemeClr val="tx1"/>
                </a:solidFill>
              </a:rPr>
              <a:t>, </a:t>
            </a:r>
            <a:r>
              <a:rPr lang="en-US" sz="1600" dirty="0" err="1">
                <a:solidFill>
                  <a:schemeClr val="tx1"/>
                </a:solidFill>
              </a:rPr>
              <a:t>potpuna</a:t>
            </a:r>
            <a:r>
              <a:rPr lang="en-US" sz="1600" dirty="0">
                <a:solidFill>
                  <a:schemeClr val="tx1"/>
                </a:solidFill>
              </a:rPr>
              <a:t> </a:t>
            </a:r>
            <a:r>
              <a:rPr lang="en-US" sz="1600" dirty="0" err="1">
                <a:solidFill>
                  <a:schemeClr val="tx1"/>
                </a:solidFill>
              </a:rPr>
              <a:t>dezorijentacija</a:t>
            </a:r>
            <a:r>
              <a:rPr lang="en-US" sz="1600" dirty="0">
                <a:solidFill>
                  <a:schemeClr val="tx1"/>
                </a:solidFill>
              </a:rPr>
              <a:t> u </a:t>
            </a:r>
            <a:r>
              <a:rPr lang="en-US" sz="1600" dirty="0" err="1">
                <a:solidFill>
                  <a:schemeClr val="tx1"/>
                </a:solidFill>
              </a:rPr>
              <a:t>vremenu</a:t>
            </a:r>
            <a:r>
              <a:rPr lang="en-US" sz="1600" dirty="0">
                <a:solidFill>
                  <a:schemeClr val="tx1"/>
                </a:solidFill>
              </a:rPr>
              <a:t> </a:t>
            </a:r>
            <a:r>
              <a:rPr lang="en-US" sz="1600" dirty="0" err="1">
                <a:solidFill>
                  <a:schemeClr val="tx1"/>
                </a:solidFill>
              </a:rPr>
              <a:t>i</a:t>
            </a:r>
            <a:r>
              <a:rPr lang="en-US" sz="1600" dirty="0">
                <a:solidFill>
                  <a:schemeClr val="tx1"/>
                </a:solidFill>
              </a:rPr>
              <a:t> </a:t>
            </a:r>
            <a:r>
              <a:rPr lang="en-US" sz="1600" dirty="0" err="1">
                <a:solidFill>
                  <a:schemeClr val="tx1"/>
                </a:solidFill>
              </a:rPr>
              <a:t>prostoru</a:t>
            </a:r>
            <a:r>
              <a:rPr lang="en-US" sz="1600" dirty="0">
                <a:solidFill>
                  <a:schemeClr val="tx1"/>
                </a:solidFill>
              </a:rPr>
              <a:t> </a:t>
            </a:r>
            <a:r>
              <a:rPr lang="en-US" sz="1600" dirty="0" err="1">
                <a:solidFill>
                  <a:schemeClr val="tx1"/>
                </a:solidFill>
              </a:rPr>
              <a:t>te</a:t>
            </a:r>
            <a:r>
              <a:rPr lang="en-US" sz="1600" dirty="0">
                <a:solidFill>
                  <a:schemeClr val="tx1"/>
                </a:solidFill>
              </a:rPr>
              <a:t> </a:t>
            </a:r>
            <a:r>
              <a:rPr lang="en-US" sz="1600" dirty="0" err="1">
                <a:solidFill>
                  <a:schemeClr val="tx1"/>
                </a:solidFill>
              </a:rPr>
              <a:t>karakteristične</a:t>
            </a:r>
            <a:r>
              <a:rPr lang="en-US" sz="1600" dirty="0">
                <a:solidFill>
                  <a:schemeClr val="tx1"/>
                </a:solidFill>
              </a:rPr>
              <a:t> </a:t>
            </a:r>
            <a:r>
              <a:rPr lang="en-US" sz="1600" dirty="0" err="1">
                <a:solidFill>
                  <a:schemeClr val="tx1"/>
                </a:solidFill>
              </a:rPr>
              <a:t>halucinacije</a:t>
            </a:r>
            <a:r>
              <a:rPr lang="en-US" sz="1600" dirty="0">
                <a:solidFill>
                  <a:schemeClr val="tx1"/>
                </a:solidFill>
              </a:rPr>
              <a:t> </a:t>
            </a:r>
            <a:r>
              <a:rPr lang="en-US" sz="1600" dirty="0" err="1">
                <a:solidFill>
                  <a:schemeClr val="tx1"/>
                </a:solidFill>
              </a:rPr>
              <a:t>sitnih</a:t>
            </a:r>
            <a:r>
              <a:rPr lang="en-US" sz="1600" dirty="0">
                <a:solidFill>
                  <a:schemeClr val="tx1"/>
                </a:solidFill>
              </a:rPr>
              <a:t> </a:t>
            </a:r>
            <a:r>
              <a:rPr lang="en-US" sz="1600" dirty="0" err="1">
                <a:solidFill>
                  <a:schemeClr val="tx1"/>
                </a:solidFill>
              </a:rPr>
              <a:t>životinjica</a:t>
            </a:r>
            <a:r>
              <a:rPr lang="en-US" sz="1600" dirty="0">
                <a:solidFill>
                  <a:schemeClr val="tx1"/>
                </a:solidFill>
              </a:rPr>
              <a:t> </a:t>
            </a:r>
            <a:r>
              <a:rPr lang="en-US" sz="1600" dirty="0" err="1">
                <a:solidFill>
                  <a:schemeClr val="tx1"/>
                </a:solidFill>
              </a:rPr>
              <a:t>ili</a:t>
            </a:r>
            <a:r>
              <a:rPr lang="en-US" sz="1600" dirty="0">
                <a:solidFill>
                  <a:schemeClr val="tx1"/>
                </a:solidFill>
              </a:rPr>
              <a:t> </a:t>
            </a:r>
            <a:r>
              <a:rPr lang="en-US" sz="1600" dirty="0" err="1">
                <a:solidFill>
                  <a:schemeClr val="tx1"/>
                </a:solidFill>
              </a:rPr>
              <a:t>insekata</a:t>
            </a:r>
            <a:r>
              <a:rPr lang="en-US" sz="1600" dirty="0">
                <a:solidFill>
                  <a:schemeClr val="tx1"/>
                </a:solidFill>
              </a:rPr>
              <a:t>, </a:t>
            </a:r>
            <a:r>
              <a:rPr lang="en-US" sz="1600" dirty="0" err="1">
                <a:solidFill>
                  <a:schemeClr val="tx1"/>
                </a:solidFill>
              </a:rPr>
              <a:t>patološka</a:t>
            </a:r>
            <a:r>
              <a:rPr lang="en-US" sz="1600" dirty="0">
                <a:solidFill>
                  <a:schemeClr val="tx1"/>
                </a:solidFill>
              </a:rPr>
              <a:t> </a:t>
            </a:r>
            <a:r>
              <a:rPr lang="en-US" sz="1600" dirty="0" err="1">
                <a:solidFill>
                  <a:schemeClr val="tx1"/>
                </a:solidFill>
              </a:rPr>
              <a:t>ljubomora</a:t>
            </a:r>
            <a:r>
              <a:rPr lang="en-US" sz="1600" dirty="0">
                <a:solidFill>
                  <a:schemeClr val="tx1"/>
                </a:solidFill>
              </a:rPr>
              <a:t> </a:t>
            </a:r>
            <a:r>
              <a:rPr lang="en-US" sz="1600" dirty="0" err="1">
                <a:solidFill>
                  <a:schemeClr val="tx1"/>
                </a:solidFill>
              </a:rPr>
              <a:t>i</a:t>
            </a:r>
            <a:r>
              <a:rPr lang="en-US" sz="1600" dirty="0">
                <a:solidFill>
                  <a:schemeClr val="tx1"/>
                </a:solidFill>
              </a:rPr>
              <a:t> </a:t>
            </a:r>
            <a:r>
              <a:rPr lang="en-US" sz="1600" dirty="0" err="1">
                <a:solidFill>
                  <a:schemeClr val="tx1"/>
                </a:solidFill>
              </a:rPr>
              <a:t>drugo</a:t>
            </a:r>
            <a:r>
              <a:rPr lang="en-US" sz="1600" dirty="0">
                <a:solidFill>
                  <a:schemeClr val="tx1"/>
                </a:solidFill>
              </a:rPr>
              <a:t>).</a:t>
            </a:r>
          </a:p>
        </p:txBody>
      </p:sp>
      <p:pic>
        <p:nvPicPr>
          <p:cNvPr id="4" name="Rezervirano mjesto sadržaja 3">
            <a:extLst>
              <a:ext uri="{FF2B5EF4-FFF2-40B4-BE49-F238E27FC236}">
                <a16:creationId xmlns:a16="http://schemas.microsoft.com/office/drawing/2014/main" id="{3EFCF9F8-122F-0375-A08B-0B14BB48D9E7}"/>
              </a:ext>
            </a:extLst>
          </p:cNvPr>
          <p:cNvPicPr>
            <a:picLocks noChangeAspect="1"/>
          </p:cNvPicPr>
          <p:nvPr/>
        </p:nvPicPr>
        <p:blipFill rotWithShape="1">
          <a:blip r:embed="rId2"/>
          <a:srcRect r="9230" b="1"/>
          <a:stretch/>
        </p:blipFill>
        <p:spPr>
          <a:xfrm>
            <a:off x="7734187" y="474077"/>
            <a:ext cx="3546192" cy="5896980"/>
          </a:xfrm>
          <a:prstGeom prst="rect">
            <a:avLst/>
          </a:prstGeom>
        </p:spPr>
      </p:pic>
    </p:spTree>
    <p:extLst>
      <p:ext uri="{BB962C8B-B14F-4D97-AF65-F5344CB8AC3E}">
        <p14:creationId xmlns:p14="http://schemas.microsoft.com/office/powerpoint/2010/main" val="214130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2761C4A-84CA-4DFC-AC89-4A90B0C2C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18750A3-CE67-9319-BF3A-930339AA9A8F}"/>
              </a:ext>
            </a:extLst>
          </p:cNvPr>
          <p:cNvSpPr>
            <a:spLocks noGrp="1"/>
          </p:cNvSpPr>
          <p:nvPr>
            <p:ph type="ctrTitle"/>
          </p:nvPr>
        </p:nvSpPr>
        <p:spPr>
          <a:xfrm>
            <a:off x="1375423" y="3176833"/>
            <a:ext cx="10318418" cy="2581538"/>
          </a:xfrm>
        </p:spPr>
        <p:txBody>
          <a:bodyPr>
            <a:normAutofit/>
          </a:bodyPr>
          <a:lstStyle/>
          <a:p>
            <a:r>
              <a:rPr lang="hr-HR" sz="7500" dirty="0"/>
              <a:t>Ovisnost o masovnim medijima </a:t>
            </a:r>
          </a:p>
        </p:txBody>
      </p:sp>
      <p:sp>
        <p:nvSpPr>
          <p:cNvPr id="3" name="Podnaslov 2">
            <a:extLst>
              <a:ext uri="{FF2B5EF4-FFF2-40B4-BE49-F238E27FC236}">
                <a16:creationId xmlns:a16="http://schemas.microsoft.com/office/drawing/2014/main" id="{B2EE034B-76A8-AC42-6EE7-4996C4CDAD14}"/>
              </a:ext>
            </a:extLst>
          </p:cNvPr>
          <p:cNvSpPr>
            <a:spLocks noGrp="1"/>
          </p:cNvSpPr>
          <p:nvPr>
            <p:ph type="subTitle" idx="1"/>
          </p:nvPr>
        </p:nvSpPr>
        <p:spPr>
          <a:xfrm>
            <a:off x="2511945" y="5830278"/>
            <a:ext cx="8045373" cy="656492"/>
          </a:xfrm>
        </p:spPr>
        <p:txBody>
          <a:bodyPr>
            <a:normAutofit/>
          </a:bodyPr>
          <a:lstStyle/>
          <a:p>
            <a:endParaRPr lang="hr-HR">
              <a:solidFill>
                <a:schemeClr val="bg2"/>
              </a:solidFill>
            </a:endParaRPr>
          </a:p>
        </p:txBody>
      </p:sp>
      <p:pic>
        <p:nvPicPr>
          <p:cNvPr id="18" name="Picture 4">
            <a:extLst>
              <a:ext uri="{FF2B5EF4-FFF2-40B4-BE49-F238E27FC236}">
                <a16:creationId xmlns:a16="http://schemas.microsoft.com/office/drawing/2014/main" id="{C96137F0-DEF0-CE05-36A4-70A6D5E6C295}"/>
              </a:ext>
            </a:extLst>
          </p:cNvPr>
          <p:cNvPicPr>
            <a:picLocks noChangeAspect="1"/>
          </p:cNvPicPr>
          <p:nvPr/>
        </p:nvPicPr>
        <p:blipFill rotWithShape="1">
          <a:blip r:embed="rId2"/>
          <a:srcRect t="30500" b="33392"/>
          <a:stretch/>
        </p:blipFill>
        <p:spPr>
          <a:xfrm>
            <a:off x="1" y="10"/>
            <a:ext cx="12192000" cy="2828482"/>
          </a:xfrm>
          <a:prstGeom prst="rect">
            <a:avLst/>
          </a:prstGeom>
        </p:spPr>
      </p:pic>
      <p:sp>
        <p:nvSpPr>
          <p:cNvPr id="19" name="Rectangle 10">
            <a:extLst>
              <a:ext uri="{FF2B5EF4-FFF2-40B4-BE49-F238E27FC236}">
                <a16:creationId xmlns:a16="http://schemas.microsoft.com/office/drawing/2014/main" id="{A2D84865-D4AF-4139-8035-151926CE4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20"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9571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Naslov 1">
            <a:extLst>
              <a:ext uri="{FF2B5EF4-FFF2-40B4-BE49-F238E27FC236}">
                <a16:creationId xmlns:a16="http://schemas.microsoft.com/office/drawing/2014/main" id="{822DADE6-DE8F-EE9B-0F5D-A93A2DA096D9}"/>
              </a:ext>
            </a:extLst>
          </p:cNvPr>
          <p:cNvSpPr>
            <a:spLocks noGrp="1"/>
          </p:cNvSpPr>
          <p:nvPr>
            <p:ph type="title"/>
          </p:nvPr>
        </p:nvSpPr>
        <p:spPr>
          <a:xfrm>
            <a:off x="754144" y="484631"/>
            <a:ext cx="6340519" cy="1638469"/>
          </a:xfrm>
        </p:spPr>
        <p:txBody>
          <a:bodyPr>
            <a:normAutofit/>
          </a:bodyPr>
          <a:lstStyle/>
          <a:p>
            <a:r>
              <a:rPr lang="hr-HR"/>
              <a:t>Ovisnost   o   internetu </a:t>
            </a:r>
            <a:endParaRPr lang="hr-HR" dirty="0"/>
          </a:p>
        </p:txBody>
      </p:sp>
      <p:sp>
        <p:nvSpPr>
          <p:cNvPr id="57" name="Rectangle 56">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1B6FDE2A-C487-1F1B-CC24-81403893E171}"/>
              </a:ext>
            </a:extLst>
          </p:cNvPr>
          <p:cNvSpPr>
            <a:spLocks noGrp="1"/>
          </p:cNvSpPr>
          <p:nvPr>
            <p:ph idx="1"/>
          </p:nvPr>
        </p:nvSpPr>
        <p:spPr>
          <a:xfrm>
            <a:off x="765051" y="2443140"/>
            <a:ext cx="6306309" cy="3930227"/>
          </a:xfrm>
        </p:spPr>
        <p:txBody>
          <a:bodyPr>
            <a:normAutofit/>
          </a:bodyPr>
          <a:lstStyle/>
          <a:p>
            <a:pPr>
              <a:lnSpc>
                <a:spcPct val="100000"/>
              </a:lnSpc>
            </a:pPr>
            <a:r>
              <a:rPr lang="hr-HR" sz="1600">
                <a:solidFill>
                  <a:schemeClr val="tx1"/>
                </a:solidFill>
              </a:rPr>
              <a:t>Prekomjerno korištenje interneta računalom, mobitelom, tabletom i sličnim uređajima. </a:t>
            </a:r>
          </a:p>
          <a:p>
            <a:pPr>
              <a:lnSpc>
                <a:spcPct val="100000"/>
              </a:lnSpc>
            </a:pPr>
            <a:r>
              <a:rPr lang="hr-HR" sz="1600">
                <a:solidFill>
                  <a:schemeClr val="tx1"/>
                </a:solidFill>
              </a:rPr>
              <a:t>Ovisnost o internetu uzrokuje teškoće u svakodnevnom životu i narušava mentalno i tjelesno zdravlje kao i socijalne odnose.</a:t>
            </a:r>
          </a:p>
          <a:p>
            <a:pPr>
              <a:lnSpc>
                <a:spcPct val="100000"/>
              </a:lnSpc>
            </a:pPr>
            <a:endParaRPr lang="hr-HR" sz="1600">
              <a:solidFill>
                <a:schemeClr val="tx1"/>
              </a:solidFill>
            </a:endParaRPr>
          </a:p>
          <a:p>
            <a:pPr>
              <a:lnSpc>
                <a:spcPct val="100000"/>
              </a:lnSpc>
            </a:pPr>
            <a:r>
              <a:rPr lang="hr-HR" sz="1600">
                <a:solidFill>
                  <a:schemeClr val="tx1"/>
                </a:solidFill>
              </a:rPr>
              <a:t>Prema rezultatima ESPAD istraživanja kojeg provodi Hrvatski zavod za javno zdravstvo u Hrvatskoj 30,8% adolescenata dobi 16 godina je izjavilo da tipičnim radnim danom provede na internetu 4 i više sati.</a:t>
            </a:r>
          </a:p>
          <a:p>
            <a:pPr>
              <a:lnSpc>
                <a:spcPct val="100000"/>
              </a:lnSpc>
            </a:pPr>
            <a:endParaRPr lang="hr-HR" sz="1600">
              <a:solidFill>
                <a:schemeClr val="tx1"/>
              </a:solidFill>
            </a:endParaRPr>
          </a:p>
          <a:p>
            <a:pPr>
              <a:lnSpc>
                <a:spcPct val="100000"/>
              </a:lnSpc>
            </a:pPr>
            <a:r>
              <a:rPr lang="hr-HR" sz="1600">
                <a:solidFill>
                  <a:schemeClr val="tx1"/>
                </a:solidFill>
              </a:rPr>
              <a:t>Ovisnost o internetu određuju pokazatelji poput gubitka kontrole duljine korištenja interneta i korištenje interneta dulje od željenog i planiranog. O ovisnosti o internetu govori se ako se na internetu provodi više </a:t>
            </a:r>
            <a:r>
              <a:rPr lang="hr-HR" sz="1600" b="1">
                <a:solidFill>
                  <a:schemeClr val="tx1"/>
                </a:solidFill>
              </a:rPr>
              <a:t>od 3 sata slobodnog vremena.</a:t>
            </a:r>
          </a:p>
        </p:txBody>
      </p:sp>
      <p:pic>
        <p:nvPicPr>
          <p:cNvPr id="18" name="Picture 17" descr="Exclamation mark on a yellow background">
            <a:extLst>
              <a:ext uri="{FF2B5EF4-FFF2-40B4-BE49-F238E27FC236}">
                <a16:creationId xmlns:a16="http://schemas.microsoft.com/office/drawing/2014/main" id="{A0FD762D-75FB-85A1-4540-E4C15B3BEFF3}"/>
              </a:ext>
            </a:extLst>
          </p:cNvPr>
          <p:cNvPicPr>
            <a:picLocks noChangeAspect="1"/>
          </p:cNvPicPr>
          <p:nvPr/>
        </p:nvPicPr>
        <p:blipFill rotWithShape="1">
          <a:blip r:embed="rId2"/>
          <a:srcRect l="29813" r="17669"/>
          <a:stretch/>
        </p:blipFill>
        <p:spPr>
          <a:xfrm>
            <a:off x="8050787" y="818052"/>
            <a:ext cx="3656581" cy="5221896"/>
          </a:xfrm>
          <a:prstGeom prst="rect">
            <a:avLst/>
          </a:prstGeom>
        </p:spPr>
      </p:pic>
    </p:spTree>
    <p:extLst>
      <p:ext uri="{BB962C8B-B14F-4D97-AF65-F5344CB8AC3E}">
        <p14:creationId xmlns:p14="http://schemas.microsoft.com/office/powerpoint/2010/main" val="129732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F19D24EA-4B58-A2BE-2600-9C756419A60E}"/>
              </a:ext>
            </a:extLst>
          </p:cNvPr>
          <p:cNvSpPr>
            <a:spLocks noGrp="1"/>
          </p:cNvSpPr>
          <p:nvPr>
            <p:ph type="title"/>
          </p:nvPr>
        </p:nvSpPr>
        <p:spPr>
          <a:xfrm>
            <a:off x="1251678" y="382385"/>
            <a:ext cx="10178322" cy="1492132"/>
          </a:xfrm>
        </p:spPr>
        <p:txBody>
          <a:bodyPr anchor="ctr">
            <a:normAutofit/>
          </a:bodyPr>
          <a:lstStyle/>
          <a:p>
            <a:r>
              <a:rPr lang="hr-HR" dirty="0"/>
              <a:t>VRSTE OVISNOSTI</a:t>
            </a:r>
          </a:p>
        </p:txBody>
      </p:sp>
      <p:sp>
        <p:nvSpPr>
          <p:cNvPr id="19"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0" name="Rectangle 15">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Rezervirano mjesto sadržaja 2">
            <a:extLst>
              <a:ext uri="{FF2B5EF4-FFF2-40B4-BE49-F238E27FC236}">
                <a16:creationId xmlns:a16="http://schemas.microsoft.com/office/drawing/2014/main" id="{6253B3A6-6A17-E06C-838A-D094B66858F2}"/>
              </a:ext>
            </a:extLst>
          </p:cNvPr>
          <p:cNvGraphicFramePr>
            <a:graphicFrameLocks noGrp="1"/>
          </p:cNvGraphicFramePr>
          <p:nvPr>
            <p:ph idx="1"/>
            <p:extLst>
              <p:ext uri="{D42A27DB-BD31-4B8C-83A1-F6EECF244321}">
                <p14:modId xmlns:p14="http://schemas.microsoft.com/office/powerpoint/2010/main" val="1916750091"/>
              </p:ext>
            </p:extLst>
          </p:nvPr>
        </p:nvGraphicFramePr>
        <p:xfrm>
          <a:off x="1251678" y="2286001"/>
          <a:ext cx="10178322"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2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Naslov 1">
            <a:extLst>
              <a:ext uri="{FF2B5EF4-FFF2-40B4-BE49-F238E27FC236}">
                <a16:creationId xmlns:a16="http://schemas.microsoft.com/office/drawing/2014/main" id="{F6A07974-7311-E5A1-0EE0-2AF45313A4D3}"/>
              </a:ext>
            </a:extLst>
          </p:cNvPr>
          <p:cNvSpPr>
            <a:spLocks noGrp="1"/>
          </p:cNvSpPr>
          <p:nvPr>
            <p:ph type="title"/>
          </p:nvPr>
        </p:nvSpPr>
        <p:spPr>
          <a:xfrm>
            <a:off x="931933" y="1162940"/>
            <a:ext cx="4515598" cy="4532120"/>
          </a:xfrm>
        </p:spPr>
        <p:txBody>
          <a:bodyPr anchor="ctr">
            <a:normAutofit/>
          </a:bodyPr>
          <a:lstStyle/>
          <a:p>
            <a:r>
              <a:rPr lang="hr-HR" sz="4400">
                <a:solidFill>
                  <a:srgbClr val="2A1A00"/>
                </a:solidFill>
              </a:rPr>
              <a:t>Kako prepoznati ovisnost o internetu</a:t>
            </a:r>
          </a:p>
        </p:txBody>
      </p:sp>
      <p:sp>
        <p:nvSpPr>
          <p:cNvPr id="21" name="Rectangle 20">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B238A719-FEAE-A5C4-B99F-CE0AB7B9A372}"/>
              </a:ext>
            </a:extLst>
          </p:cNvPr>
          <p:cNvSpPr>
            <a:spLocks noGrp="1"/>
          </p:cNvSpPr>
          <p:nvPr>
            <p:ph idx="1"/>
          </p:nvPr>
        </p:nvSpPr>
        <p:spPr>
          <a:xfrm>
            <a:off x="6749271" y="1128451"/>
            <a:ext cx="4680729" cy="4566609"/>
          </a:xfrm>
        </p:spPr>
        <p:txBody>
          <a:bodyPr anchor="ctr">
            <a:normAutofit/>
          </a:bodyPr>
          <a:lstStyle/>
          <a:p>
            <a:pPr>
              <a:lnSpc>
                <a:spcPct val="100000"/>
              </a:lnSpc>
            </a:pPr>
            <a:r>
              <a:rPr lang="hr-HR" sz="1700"/>
              <a:t>Prvi znak je da osoba odmah nakon ustajanja pali računalo i spaja se na internet</a:t>
            </a:r>
          </a:p>
          <a:p>
            <a:pPr>
              <a:lnSpc>
                <a:spcPct val="100000"/>
              </a:lnSpc>
            </a:pPr>
            <a:r>
              <a:rPr lang="hr-HR" sz="1700"/>
              <a:t>Dolazi do zanemarivanja svakodnevnih aktivnosti jer jedini cilj postaje boravak u virtualnom</a:t>
            </a:r>
          </a:p>
          <a:p>
            <a:pPr marL="0" indent="0">
              <a:lnSpc>
                <a:spcPct val="100000"/>
              </a:lnSpc>
              <a:buNone/>
            </a:pPr>
            <a:r>
              <a:rPr lang="hr-HR" sz="1700"/>
              <a:t>   svijetu. </a:t>
            </a:r>
          </a:p>
          <a:p>
            <a:pPr>
              <a:lnSpc>
                <a:spcPct val="100000"/>
              </a:lnSpc>
            </a:pPr>
            <a:r>
              <a:rPr lang="hr-HR" sz="1700"/>
              <a:t>Polako s vremenom počinje se stvarni svijet u kojem živi mijenjati virtualnim svijetom te se sve aktivnosti svode na boravak u virtualnom svijetu.</a:t>
            </a:r>
          </a:p>
          <a:p>
            <a:pPr>
              <a:lnSpc>
                <a:spcPct val="100000"/>
              </a:lnSpc>
            </a:pPr>
            <a:r>
              <a:rPr lang="hr-HR" sz="1700"/>
              <a:t>S vremenom više ne može kontrolirati duljina boravka na internetu i jako teško se</a:t>
            </a:r>
          </a:p>
          <a:p>
            <a:pPr marL="0" indent="0">
              <a:lnSpc>
                <a:spcPct val="100000"/>
              </a:lnSpc>
              <a:buNone/>
            </a:pPr>
            <a:r>
              <a:rPr lang="hr-HR" sz="1700"/>
              <a:t>   napušta virtualni svijet. </a:t>
            </a:r>
          </a:p>
          <a:p>
            <a:pPr>
              <a:lnSpc>
                <a:spcPct val="100000"/>
              </a:lnSpc>
            </a:pPr>
            <a:r>
              <a:rPr lang="hr-HR" sz="1700"/>
              <a:t>Ukoliko se dogodi da dođe do privremenog nestanaka interneta osobe se osjećaju loše, tjeskobno i izgubljeno</a:t>
            </a:r>
          </a:p>
        </p:txBody>
      </p:sp>
    </p:spTree>
    <p:extLst>
      <p:ext uri="{BB962C8B-B14F-4D97-AF65-F5344CB8AC3E}">
        <p14:creationId xmlns:p14="http://schemas.microsoft.com/office/powerpoint/2010/main" val="164837046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Naslov 1">
            <a:extLst>
              <a:ext uri="{FF2B5EF4-FFF2-40B4-BE49-F238E27FC236}">
                <a16:creationId xmlns:a16="http://schemas.microsoft.com/office/drawing/2014/main" id="{CEAB2730-511F-79EC-9053-3E7D3A625FC7}"/>
              </a:ext>
            </a:extLst>
          </p:cNvPr>
          <p:cNvSpPr>
            <a:spLocks noGrp="1"/>
          </p:cNvSpPr>
          <p:nvPr>
            <p:ph type="title"/>
          </p:nvPr>
        </p:nvSpPr>
        <p:spPr>
          <a:xfrm>
            <a:off x="754144" y="484631"/>
            <a:ext cx="6340519" cy="1638469"/>
          </a:xfrm>
        </p:spPr>
        <p:txBody>
          <a:bodyPr>
            <a:normAutofit/>
          </a:bodyPr>
          <a:lstStyle/>
          <a:p>
            <a:r>
              <a:rPr lang="hr-HR" dirty="0"/>
              <a:t>Utjecaj medija na formiranje ličnosti</a:t>
            </a:r>
          </a:p>
        </p:txBody>
      </p:sp>
      <p:sp>
        <p:nvSpPr>
          <p:cNvPr id="29" name="Rectangle 28">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2E3586F1-F32C-E707-F88F-9B81FAABC94B}"/>
              </a:ext>
            </a:extLst>
          </p:cNvPr>
          <p:cNvSpPr>
            <a:spLocks noGrp="1"/>
          </p:cNvSpPr>
          <p:nvPr>
            <p:ph idx="1"/>
          </p:nvPr>
        </p:nvSpPr>
        <p:spPr>
          <a:xfrm>
            <a:off x="765051" y="2443140"/>
            <a:ext cx="6306309" cy="3930227"/>
          </a:xfrm>
        </p:spPr>
        <p:txBody>
          <a:bodyPr>
            <a:normAutofit/>
          </a:bodyPr>
          <a:lstStyle/>
          <a:p>
            <a:pPr>
              <a:lnSpc>
                <a:spcPct val="100000"/>
              </a:lnSpc>
            </a:pPr>
            <a:r>
              <a:rPr lang="hr-HR" sz="1900" dirty="0">
                <a:solidFill>
                  <a:schemeClr val="tx1"/>
                </a:solidFill>
              </a:rPr>
              <a:t>Masovni mediji </a:t>
            </a:r>
            <a:r>
              <a:rPr lang="hr-HR" sz="1900" b="1" dirty="0">
                <a:solidFill>
                  <a:schemeClr val="tx1"/>
                </a:solidFill>
              </a:rPr>
              <a:t>postaju dominantni </a:t>
            </a:r>
            <a:r>
              <a:rPr lang="hr-HR" sz="1900" dirty="0">
                <a:solidFill>
                  <a:schemeClr val="tx1"/>
                </a:solidFill>
              </a:rPr>
              <a:t>u odnosu na ostale agente socijalizacije (obitelj, vrtići, škola, crkva…) i utječu na formiranje životnih stilova. </a:t>
            </a:r>
          </a:p>
          <a:p>
            <a:pPr>
              <a:lnSpc>
                <a:spcPct val="100000"/>
              </a:lnSpc>
            </a:pPr>
            <a:r>
              <a:rPr lang="hr-HR" sz="1900" dirty="0">
                <a:solidFill>
                  <a:schemeClr val="tx1"/>
                </a:solidFill>
              </a:rPr>
              <a:t>Rana adolescencija je period transformacije u kojem upotreba masovnih medija postaje važan način formiranja ličnosti</a:t>
            </a:r>
          </a:p>
          <a:p>
            <a:pPr>
              <a:lnSpc>
                <a:spcPct val="100000"/>
              </a:lnSpc>
            </a:pPr>
            <a:r>
              <a:rPr lang="hr-HR" sz="1900" dirty="0">
                <a:solidFill>
                  <a:schemeClr val="tx1"/>
                </a:solidFill>
              </a:rPr>
              <a:t>Sadržaji i poruke koje mediji šalju djeci i mladima često određuju </a:t>
            </a:r>
            <a:r>
              <a:rPr lang="hr-HR" sz="1900" b="1" dirty="0">
                <a:solidFill>
                  <a:schemeClr val="tx1"/>
                </a:solidFill>
              </a:rPr>
              <a:t>obrasce ponašanja, stavove i vrijednosne orijentacije</a:t>
            </a:r>
            <a:r>
              <a:rPr lang="hr-HR" sz="1900" dirty="0">
                <a:solidFill>
                  <a:schemeClr val="tx1"/>
                </a:solidFill>
              </a:rPr>
              <a:t> u kojima su pored ostalog skrivene i različite vrste ovisnosti</a:t>
            </a:r>
          </a:p>
          <a:p>
            <a:pPr>
              <a:lnSpc>
                <a:spcPct val="100000"/>
              </a:lnSpc>
            </a:pPr>
            <a:r>
              <a:rPr lang="hr-HR" sz="1900" dirty="0">
                <a:solidFill>
                  <a:schemeClr val="tx1"/>
                </a:solidFill>
              </a:rPr>
              <a:t>U masovnim medijima prisutno sve manje odgojnih sadržaja, a sve više manipulativnih sadržaja</a:t>
            </a:r>
          </a:p>
        </p:txBody>
      </p:sp>
      <p:pic>
        <p:nvPicPr>
          <p:cNvPr id="14" name="Picture 13" descr="An arrow pointing right">
            <a:extLst>
              <a:ext uri="{FF2B5EF4-FFF2-40B4-BE49-F238E27FC236}">
                <a16:creationId xmlns:a16="http://schemas.microsoft.com/office/drawing/2014/main" id="{89C531CE-0BB6-8D21-DD07-2EE213C60AB3}"/>
              </a:ext>
            </a:extLst>
          </p:cNvPr>
          <p:cNvPicPr>
            <a:picLocks noChangeAspect="1"/>
          </p:cNvPicPr>
          <p:nvPr/>
        </p:nvPicPr>
        <p:blipFill rotWithShape="1">
          <a:blip r:embed="rId2"/>
          <a:srcRect l="8134" r="44981" b="-1"/>
          <a:stretch/>
        </p:blipFill>
        <p:spPr>
          <a:xfrm>
            <a:off x="8050787" y="845541"/>
            <a:ext cx="3656581" cy="5166918"/>
          </a:xfrm>
          <a:prstGeom prst="rect">
            <a:avLst/>
          </a:prstGeom>
        </p:spPr>
      </p:pic>
    </p:spTree>
    <p:extLst>
      <p:ext uri="{BB962C8B-B14F-4D97-AF65-F5344CB8AC3E}">
        <p14:creationId xmlns:p14="http://schemas.microsoft.com/office/powerpoint/2010/main" val="248783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ferris wheel">
            <a:extLst>
              <a:ext uri="{FF2B5EF4-FFF2-40B4-BE49-F238E27FC236}">
                <a16:creationId xmlns:a16="http://schemas.microsoft.com/office/drawing/2014/main" id="{F20B162A-5C26-042B-61B2-82C5AE8E5180}"/>
              </a:ext>
            </a:extLst>
          </p:cNvPr>
          <p:cNvPicPr>
            <a:picLocks noChangeAspect="1"/>
          </p:cNvPicPr>
          <p:nvPr/>
        </p:nvPicPr>
        <p:blipFill rotWithShape="1">
          <a:blip r:embed="rId2"/>
          <a:srcRect l="43251" r="9334" b="2"/>
          <a:stretch/>
        </p:blipFill>
        <p:spPr>
          <a:xfrm>
            <a:off x="7338646" y="10"/>
            <a:ext cx="4853354" cy="6857990"/>
          </a:xfrm>
          <a:prstGeom prst="rect">
            <a:avLst/>
          </a:prstGeom>
        </p:spPr>
      </p:pic>
      <p:sp>
        <p:nvSpPr>
          <p:cNvPr id="16"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Naslov 1">
            <a:extLst>
              <a:ext uri="{FF2B5EF4-FFF2-40B4-BE49-F238E27FC236}">
                <a16:creationId xmlns:a16="http://schemas.microsoft.com/office/drawing/2014/main" id="{131F1223-AB68-F6B2-80D2-78191FD15E3E}"/>
              </a:ext>
            </a:extLst>
          </p:cNvPr>
          <p:cNvSpPr>
            <a:spLocks noGrp="1"/>
          </p:cNvSpPr>
          <p:nvPr>
            <p:ph type="title"/>
          </p:nvPr>
        </p:nvSpPr>
        <p:spPr>
          <a:xfrm>
            <a:off x="765051" y="382385"/>
            <a:ext cx="6015897" cy="1492132"/>
          </a:xfrm>
        </p:spPr>
        <p:txBody>
          <a:bodyPr>
            <a:normAutofit/>
          </a:bodyPr>
          <a:lstStyle/>
          <a:p>
            <a:r>
              <a:rPr lang="hr-HR" dirty="0"/>
              <a:t>Što možemo učiniti?</a:t>
            </a:r>
          </a:p>
        </p:txBody>
      </p:sp>
      <p:sp>
        <p:nvSpPr>
          <p:cNvPr id="18" name="Rectangle 17">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EE3CCF34-7D0E-28EB-9A71-B8417B84FE42}"/>
              </a:ext>
            </a:extLst>
          </p:cNvPr>
          <p:cNvSpPr>
            <a:spLocks noGrp="1"/>
          </p:cNvSpPr>
          <p:nvPr>
            <p:ph idx="1"/>
          </p:nvPr>
        </p:nvSpPr>
        <p:spPr>
          <a:xfrm>
            <a:off x="765051" y="2286001"/>
            <a:ext cx="6015897" cy="3593591"/>
          </a:xfrm>
        </p:spPr>
        <p:txBody>
          <a:bodyPr>
            <a:normAutofit/>
          </a:bodyPr>
          <a:lstStyle/>
          <a:p>
            <a:r>
              <a:rPr lang="hr-HR" dirty="0"/>
              <a:t>Pristup „zastrašivanja i zabrane” u obrazovanju je neefikasan u smislu „zabranjeno voće je (naj)slađe” te može poticati razne oblike ovisnosti među mladim ljudima</a:t>
            </a:r>
          </a:p>
          <a:p>
            <a:pPr marL="0" indent="0">
              <a:buNone/>
            </a:pPr>
            <a:endParaRPr lang="hr-HR" dirty="0"/>
          </a:p>
          <a:p>
            <a:r>
              <a:rPr lang="hr-HR" dirty="0"/>
              <a:t>Zbog toga, važno je </a:t>
            </a:r>
            <a:r>
              <a:rPr lang="hr-HR" b="1" dirty="0"/>
              <a:t>medijsko opismenjivanje djece i mladih </a:t>
            </a:r>
            <a:r>
              <a:rPr lang="hr-HR" dirty="0"/>
              <a:t>u kontekstu cjeloživotnog učenja, s kojim treba početi od ranih godina</a:t>
            </a:r>
          </a:p>
          <a:p>
            <a:endParaRPr lang="hr-HR" dirty="0"/>
          </a:p>
        </p:txBody>
      </p:sp>
    </p:spTree>
    <p:extLst>
      <p:ext uri="{BB962C8B-B14F-4D97-AF65-F5344CB8AC3E}">
        <p14:creationId xmlns:p14="http://schemas.microsoft.com/office/powerpoint/2010/main" val="68707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4774E2-0B97-2883-9D50-1197C6AEA39F}"/>
              </a:ext>
            </a:extLst>
          </p:cNvPr>
          <p:cNvSpPr>
            <a:spLocks noGrp="1"/>
          </p:cNvSpPr>
          <p:nvPr>
            <p:ph type="title"/>
          </p:nvPr>
        </p:nvSpPr>
        <p:spPr/>
        <p:txBody>
          <a:bodyPr/>
          <a:lstStyle/>
          <a:p>
            <a:r>
              <a:rPr lang="hr-HR" dirty="0"/>
              <a:t>Pravilan pristup</a:t>
            </a:r>
          </a:p>
        </p:txBody>
      </p:sp>
      <p:sp>
        <p:nvSpPr>
          <p:cNvPr id="3" name="Rezervirano mjesto sadržaja 2">
            <a:extLst>
              <a:ext uri="{FF2B5EF4-FFF2-40B4-BE49-F238E27FC236}">
                <a16:creationId xmlns:a16="http://schemas.microsoft.com/office/drawing/2014/main" id="{97595E96-9829-E45F-9AF6-968246F58910}"/>
              </a:ext>
            </a:extLst>
          </p:cNvPr>
          <p:cNvSpPr>
            <a:spLocks noGrp="1"/>
          </p:cNvSpPr>
          <p:nvPr>
            <p:ph idx="1"/>
          </p:nvPr>
        </p:nvSpPr>
        <p:spPr/>
        <p:txBody>
          <a:bodyPr>
            <a:normAutofit lnSpcReduction="10000"/>
          </a:bodyPr>
          <a:lstStyle/>
          <a:p>
            <a:pPr>
              <a:buFont typeface="Wingdings" panose="05000000000000000000" pitchFamily="2" charset="2"/>
              <a:buChar char="q"/>
            </a:pPr>
            <a:r>
              <a:rPr lang="hr-HR" dirty="0"/>
              <a:t>  Trebamo pokušati pomoći osobi da se sjeti koje su je prije aktivnosti veselile ili joj</a:t>
            </a:r>
          </a:p>
          <a:p>
            <a:pPr marL="0" indent="0">
              <a:buNone/>
            </a:pPr>
            <a:r>
              <a:rPr lang="hr-HR" dirty="0"/>
              <a:t>       pomoći da pronađe nove zanimljive aktivnosti ( čitanje knjiga, šetnje, izlasci sa prijateljima, </a:t>
            </a:r>
          </a:p>
          <a:p>
            <a:pPr marL="0" indent="0">
              <a:buNone/>
            </a:pPr>
            <a:r>
              <a:rPr lang="hr-HR" dirty="0"/>
              <a:t>       razne društvene igre i sl.)</a:t>
            </a:r>
          </a:p>
          <a:p>
            <a:pPr>
              <a:buFont typeface="Wingdings" panose="05000000000000000000" pitchFamily="2" charset="2"/>
              <a:buChar char="q"/>
            </a:pPr>
            <a:r>
              <a:rPr lang="hr-HR" dirty="0"/>
              <a:t>  Ukazati osobi ovisnoj o virtualnoj stvarnosti da se sa prijateljima može družiti i</a:t>
            </a:r>
          </a:p>
          <a:p>
            <a:pPr marL="0" indent="0">
              <a:buNone/>
            </a:pPr>
            <a:r>
              <a:rPr lang="hr-HR" dirty="0"/>
              <a:t>     uživo što je puno kvalitetnije i zanimljivije</a:t>
            </a:r>
          </a:p>
          <a:p>
            <a:pPr>
              <a:buFont typeface="Wingdings" panose="05000000000000000000" pitchFamily="2" charset="2"/>
              <a:buChar char="q"/>
            </a:pPr>
            <a:r>
              <a:rPr lang="hr-HR" dirty="0"/>
              <a:t>  Ograničiti vrijeme na internetu i blokirati pojedine web stranice </a:t>
            </a:r>
          </a:p>
          <a:p>
            <a:pPr>
              <a:buFont typeface="Wingdings" panose="05000000000000000000" pitchFamily="2" charset="2"/>
              <a:buChar char="q"/>
            </a:pPr>
            <a:r>
              <a:rPr lang="hr-HR" dirty="0"/>
              <a:t>  Raditi na prevenciji što na prvom mjestu uključuje razvijanje zdravih stilova života i</a:t>
            </a:r>
          </a:p>
          <a:p>
            <a:pPr marL="0" indent="0">
              <a:buNone/>
            </a:pPr>
            <a:r>
              <a:rPr lang="hr-HR" dirty="0"/>
              <a:t>     upoznavanje sa opasnostima koje donosi korištenje takvih medija</a:t>
            </a:r>
          </a:p>
          <a:p>
            <a:pPr>
              <a:buFont typeface="Wingdings" panose="05000000000000000000" pitchFamily="2" charset="2"/>
              <a:buChar char="q"/>
            </a:pPr>
            <a:r>
              <a:rPr lang="hr-HR" dirty="0"/>
              <a:t>  Pravovremena stručna pomoć</a:t>
            </a:r>
          </a:p>
        </p:txBody>
      </p:sp>
    </p:spTree>
    <p:extLst>
      <p:ext uri="{BB962C8B-B14F-4D97-AF65-F5344CB8AC3E}">
        <p14:creationId xmlns:p14="http://schemas.microsoft.com/office/powerpoint/2010/main" val="224460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CB77C6-9B5B-B2B0-8C29-BF6C39EF9C08}"/>
              </a:ext>
            </a:extLst>
          </p:cNvPr>
          <p:cNvSpPr>
            <a:spLocks noGrp="1"/>
          </p:cNvSpPr>
          <p:nvPr>
            <p:ph type="ctrTitle"/>
          </p:nvPr>
        </p:nvSpPr>
        <p:spPr/>
        <p:txBody>
          <a:bodyPr/>
          <a:lstStyle/>
          <a:p>
            <a:br>
              <a:rPr lang="hr-HR" sz="5400" dirty="0"/>
            </a:br>
            <a:br>
              <a:rPr lang="hr-HR" sz="5400" dirty="0"/>
            </a:br>
            <a:br>
              <a:rPr lang="hr-HR" sz="5400" dirty="0"/>
            </a:br>
            <a:br>
              <a:rPr lang="hr-HR" sz="5400" dirty="0"/>
            </a:br>
            <a:r>
              <a:rPr lang="hr-HR" sz="5400" dirty="0"/>
              <a:t>Ovisnost o kockanju</a:t>
            </a:r>
          </a:p>
        </p:txBody>
      </p:sp>
      <p:sp>
        <p:nvSpPr>
          <p:cNvPr id="3" name="Podnaslov 2">
            <a:extLst>
              <a:ext uri="{FF2B5EF4-FFF2-40B4-BE49-F238E27FC236}">
                <a16:creationId xmlns:a16="http://schemas.microsoft.com/office/drawing/2014/main" id="{B1051FE6-DDC9-9668-9BA8-769F3610DC1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7C3C176B-4C67-E23B-FE36-A6972C9977A8}"/>
              </a:ext>
            </a:extLst>
          </p:cNvPr>
          <p:cNvPicPr>
            <a:picLocks noChangeAspect="1"/>
          </p:cNvPicPr>
          <p:nvPr/>
        </p:nvPicPr>
        <p:blipFill>
          <a:blip r:embed="rId2"/>
          <a:stretch>
            <a:fillRect/>
          </a:stretch>
        </p:blipFill>
        <p:spPr>
          <a:xfrm>
            <a:off x="4676775" y="2014537"/>
            <a:ext cx="2838450" cy="1609725"/>
          </a:xfrm>
          <a:prstGeom prst="rect">
            <a:avLst/>
          </a:prstGeom>
        </p:spPr>
      </p:pic>
    </p:spTree>
    <p:extLst>
      <p:ext uri="{BB962C8B-B14F-4D97-AF65-F5344CB8AC3E}">
        <p14:creationId xmlns:p14="http://schemas.microsoft.com/office/powerpoint/2010/main" val="472048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2A3BC5-EB81-DD93-C4AA-F2BA853755E9}"/>
              </a:ext>
            </a:extLst>
          </p:cNvPr>
          <p:cNvSpPr>
            <a:spLocks noGrp="1"/>
          </p:cNvSpPr>
          <p:nvPr>
            <p:ph type="title"/>
          </p:nvPr>
        </p:nvSpPr>
        <p:spPr/>
        <p:txBody>
          <a:bodyPr/>
          <a:lstStyle/>
          <a:p>
            <a:r>
              <a:rPr lang="hr-HR" dirty="0"/>
              <a:t>Socijalno  vs. </a:t>
            </a:r>
            <a:br>
              <a:rPr lang="hr-HR" dirty="0"/>
            </a:br>
            <a:r>
              <a:rPr lang="hr-HR" dirty="0"/>
              <a:t>Patološko kockanje</a:t>
            </a:r>
          </a:p>
        </p:txBody>
      </p:sp>
      <p:sp>
        <p:nvSpPr>
          <p:cNvPr id="3" name="Rezervirano mjesto sadržaja 2">
            <a:extLst>
              <a:ext uri="{FF2B5EF4-FFF2-40B4-BE49-F238E27FC236}">
                <a16:creationId xmlns:a16="http://schemas.microsoft.com/office/drawing/2014/main" id="{5A8A1E1C-D169-11AB-9ACF-E7F58302BB67}"/>
              </a:ext>
            </a:extLst>
          </p:cNvPr>
          <p:cNvSpPr>
            <a:spLocks noGrp="1"/>
          </p:cNvSpPr>
          <p:nvPr>
            <p:ph idx="1"/>
          </p:nvPr>
        </p:nvSpPr>
        <p:spPr>
          <a:xfrm>
            <a:off x="1251678" y="2286001"/>
            <a:ext cx="10178322" cy="4008782"/>
          </a:xfrm>
        </p:spPr>
        <p:txBody>
          <a:bodyPr>
            <a:normAutofit fontScale="92500" lnSpcReduction="20000"/>
          </a:bodyPr>
          <a:lstStyle/>
          <a:p>
            <a:r>
              <a:rPr lang="hr-HR" b="1" dirty="0"/>
              <a:t>Socijalno kockanje </a:t>
            </a:r>
            <a:r>
              <a:rPr lang="hr-HR" dirty="0"/>
              <a:t>- ulaganje novca koji se, ako se i izgubi, smatra cijenom zabave i to zabave u kojoj je najizgledniji upravo gubitak novca, a koje ne uzrokuje ozbiljnije negativne posljedice po osobu, obitelj ili društvo</a:t>
            </a:r>
          </a:p>
          <a:p>
            <a:pPr marL="0" indent="0">
              <a:buNone/>
            </a:pPr>
            <a:endParaRPr lang="hr-HR" dirty="0"/>
          </a:p>
          <a:p>
            <a:r>
              <a:rPr lang="hr-HR" b="1" dirty="0"/>
              <a:t>Patološko kockanje </a:t>
            </a:r>
            <a:r>
              <a:rPr lang="hr-HR" dirty="0"/>
              <a:t>prihvaćeno je kao psihički poremećaj u Dijagnostičkom i statističkom priručniku za duševne bolesti (DSM-III) još 1980. godine te se klasificira kao </a:t>
            </a:r>
            <a:r>
              <a:rPr lang="hr-HR" b="1" dirty="0"/>
              <a:t>poremećaj kontrole nagona</a:t>
            </a:r>
          </a:p>
          <a:p>
            <a:pPr marL="0" indent="0">
              <a:buNone/>
            </a:pPr>
            <a:endParaRPr lang="hr-HR" b="1" dirty="0"/>
          </a:p>
          <a:p>
            <a:r>
              <a:rPr lang="hr-HR" dirty="0"/>
              <a:t>Osoba ima sve snažniji osjećaj napetosti ili uzbuđenja prije tog čina, a dok traje osjeća užitak, zadovoljenje ili olakšanje</a:t>
            </a:r>
          </a:p>
          <a:p>
            <a:r>
              <a:rPr lang="hr-HR" dirty="0"/>
              <a:t>Kockanje može biti redovito ili epizodično</a:t>
            </a:r>
          </a:p>
          <a:p>
            <a:r>
              <a:rPr lang="hr-HR" dirty="0"/>
              <a:t>S vremenom se povećava učestalost i uzbuđenje pri kockanju, ali i količina uloženog novca</a:t>
            </a:r>
          </a:p>
        </p:txBody>
      </p:sp>
    </p:spTree>
    <p:extLst>
      <p:ext uri="{BB962C8B-B14F-4D97-AF65-F5344CB8AC3E}">
        <p14:creationId xmlns:p14="http://schemas.microsoft.com/office/powerpoint/2010/main" val="292712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CEDF93-7125-DC89-C228-3F8C60A0BADA}"/>
              </a:ext>
            </a:extLst>
          </p:cNvPr>
          <p:cNvSpPr>
            <a:spLocks noGrp="1"/>
          </p:cNvSpPr>
          <p:nvPr>
            <p:ph type="ctrTitle"/>
          </p:nvPr>
        </p:nvSpPr>
        <p:spPr/>
        <p:txBody>
          <a:bodyPr/>
          <a:lstStyle/>
          <a:p>
            <a:r>
              <a:rPr lang="hr-HR" dirty="0"/>
              <a:t>Ovisnost o poslu</a:t>
            </a:r>
          </a:p>
        </p:txBody>
      </p:sp>
      <p:sp>
        <p:nvSpPr>
          <p:cNvPr id="3" name="Podnaslov 2">
            <a:extLst>
              <a:ext uri="{FF2B5EF4-FFF2-40B4-BE49-F238E27FC236}">
                <a16:creationId xmlns:a16="http://schemas.microsoft.com/office/drawing/2014/main" id="{D022C563-5E2B-7508-D361-168427C18EAE}"/>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271933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6" name="Rectangle 24">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31" name="Rectangle 30">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2A78E667-5157-F44D-6B1A-831F240F4BC2}"/>
              </a:ext>
            </a:extLst>
          </p:cNvPr>
          <p:cNvSpPr>
            <a:spLocks noGrp="1"/>
          </p:cNvSpPr>
          <p:nvPr>
            <p:ph idx="4294967295"/>
          </p:nvPr>
        </p:nvSpPr>
        <p:spPr>
          <a:xfrm>
            <a:off x="765051" y="2443140"/>
            <a:ext cx="6306309" cy="3930227"/>
          </a:xfrm>
        </p:spPr>
        <p:txBody>
          <a:bodyPr vert="horz" lIns="91440" tIns="45720" rIns="91440" bIns="45720" rtlCol="0">
            <a:normAutofit/>
          </a:bodyPr>
          <a:lstStyle/>
          <a:p>
            <a:pPr>
              <a:lnSpc>
                <a:spcPct val="100000"/>
              </a:lnSpc>
            </a:pPr>
            <a:r>
              <a:rPr lang="en-US" sz="1700">
                <a:solidFill>
                  <a:schemeClr val="tx1"/>
                </a:solidFill>
              </a:rPr>
              <a:t>Pravi radoholičari nemaju drugih interesa osim svog posla</a:t>
            </a:r>
          </a:p>
          <a:p>
            <a:pPr>
              <a:lnSpc>
                <a:spcPct val="100000"/>
              </a:lnSpc>
            </a:pPr>
            <a:endParaRPr lang="en-US" sz="1700">
              <a:solidFill>
                <a:schemeClr val="tx1"/>
              </a:solidFill>
            </a:endParaRPr>
          </a:p>
          <a:p>
            <a:pPr>
              <a:lnSpc>
                <a:spcPct val="100000"/>
              </a:lnSpc>
            </a:pPr>
            <a:r>
              <a:rPr lang="en-US" sz="1700">
                <a:solidFill>
                  <a:schemeClr val="tx1"/>
                </a:solidFill>
              </a:rPr>
              <a:t>Mogli bi dozvoliti da im se raspadne obitelj ili da ju radi posla niti ne osnuju</a:t>
            </a:r>
          </a:p>
          <a:p>
            <a:pPr>
              <a:lnSpc>
                <a:spcPct val="100000"/>
              </a:lnSpc>
            </a:pPr>
            <a:r>
              <a:rPr lang="en-US" sz="1700">
                <a:solidFill>
                  <a:schemeClr val="tx1"/>
                </a:solidFill>
              </a:rPr>
              <a:t>Često imaju zdravstvenih problema, pate od depresije i duboke nesigurnosti</a:t>
            </a:r>
          </a:p>
          <a:p>
            <a:pPr>
              <a:lnSpc>
                <a:spcPct val="100000"/>
              </a:lnSpc>
            </a:pPr>
            <a:r>
              <a:rPr lang="en-US" sz="1700">
                <a:solidFill>
                  <a:schemeClr val="tx1"/>
                </a:solidFill>
              </a:rPr>
              <a:t>Kao i kod svake druge ovisnosti, ponavljaju destruktivno ponašanje iako znaju da je štetno</a:t>
            </a:r>
          </a:p>
          <a:p>
            <a:pPr>
              <a:lnSpc>
                <a:spcPct val="100000"/>
              </a:lnSpc>
            </a:pPr>
            <a:r>
              <a:rPr lang="en-US" sz="1700">
                <a:solidFill>
                  <a:schemeClr val="tx1"/>
                </a:solidFill>
              </a:rPr>
              <a:t>Pokušaj odvajanja takvih osoba od posla rezultira javljanjem anksioznosti, razdražljivosti i/ili depresije te se vrlo često doživljava stres nalik apstinencijskom sindromu u ovisnika o ilegalnim tvarima</a:t>
            </a:r>
          </a:p>
          <a:p>
            <a:pPr>
              <a:lnSpc>
                <a:spcPct val="100000"/>
              </a:lnSpc>
            </a:pPr>
            <a:endParaRPr lang="en-US" sz="1700" dirty="0">
              <a:solidFill>
                <a:schemeClr val="tx1"/>
              </a:solidFill>
            </a:endParaRPr>
          </a:p>
        </p:txBody>
      </p:sp>
      <p:pic>
        <p:nvPicPr>
          <p:cNvPr id="5" name="Slika 4">
            <a:extLst>
              <a:ext uri="{FF2B5EF4-FFF2-40B4-BE49-F238E27FC236}">
                <a16:creationId xmlns:a16="http://schemas.microsoft.com/office/drawing/2014/main" id="{453AD41F-7532-B0A7-9DAC-94BB70C1DB1C}"/>
              </a:ext>
            </a:extLst>
          </p:cNvPr>
          <p:cNvPicPr>
            <a:picLocks noChangeAspect="1"/>
          </p:cNvPicPr>
          <p:nvPr/>
        </p:nvPicPr>
        <p:blipFill>
          <a:blip r:embed="rId2"/>
          <a:stretch>
            <a:fillRect/>
          </a:stretch>
        </p:blipFill>
        <p:spPr>
          <a:xfrm>
            <a:off x="8050787" y="2210140"/>
            <a:ext cx="3656581" cy="2437720"/>
          </a:xfrm>
          <a:prstGeom prst="rect">
            <a:avLst/>
          </a:prstGeom>
        </p:spPr>
      </p:pic>
    </p:spTree>
    <p:extLst>
      <p:ext uri="{BB962C8B-B14F-4D97-AF65-F5344CB8AC3E}">
        <p14:creationId xmlns:p14="http://schemas.microsoft.com/office/powerpoint/2010/main" val="2663752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Naslov 1">
            <a:extLst>
              <a:ext uri="{FF2B5EF4-FFF2-40B4-BE49-F238E27FC236}">
                <a16:creationId xmlns:a16="http://schemas.microsoft.com/office/drawing/2014/main" id="{1CC43865-71AC-3046-9F0A-9D70CE97F3B8}"/>
              </a:ext>
            </a:extLst>
          </p:cNvPr>
          <p:cNvSpPr>
            <a:spLocks noGrp="1"/>
          </p:cNvSpPr>
          <p:nvPr>
            <p:ph type="ctrTitle"/>
          </p:nvPr>
        </p:nvSpPr>
        <p:spPr>
          <a:xfrm>
            <a:off x="644854" y="643464"/>
            <a:ext cx="3437290" cy="4374850"/>
          </a:xfrm>
        </p:spPr>
        <p:txBody>
          <a:bodyPr>
            <a:normAutofit/>
          </a:bodyPr>
          <a:lstStyle/>
          <a:p>
            <a:r>
              <a:rPr lang="hr-HR" sz="4700">
                <a:solidFill>
                  <a:srgbClr val="2A1A00"/>
                </a:solidFill>
              </a:rPr>
              <a:t>Ovisnost o kupovini</a:t>
            </a:r>
            <a:endParaRPr lang="hr-HR" sz="4700" dirty="0">
              <a:solidFill>
                <a:srgbClr val="2A1A00"/>
              </a:solidFill>
            </a:endParaRPr>
          </a:p>
        </p:txBody>
      </p:sp>
      <p:sp>
        <p:nvSpPr>
          <p:cNvPr id="3" name="Podnaslov 2">
            <a:extLst>
              <a:ext uri="{FF2B5EF4-FFF2-40B4-BE49-F238E27FC236}">
                <a16:creationId xmlns:a16="http://schemas.microsoft.com/office/drawing/2014/main" id="{93CFCA46-4EAE-9697-E60A-4CB07A21667F}"/>
              </a:ext>
            </a:extLst>
          </p:cNvPr>
          <p:cNvSpPr>
            <a:spLocks noGrp="1"/>
          </p:cNvSpPr>
          <p:nvPr>
            <p:ph type="subTitle" idx="1"/>
          </p:nvPr>
        </p:nvSpPr>
        <p:spPr>
          <a:xfrm>
            <a:off x="644854" y="5338354"/>
            <a:ext cx="3437290" cy="992038"/>
          </a:xfrm>
        </p:spPr>
        <p:txBody>
          <a:bodyPr>
            <a:normAutofit/>
          </a:bodyPr>
          <a:lstStyle/>
          <a:p>
            <a:endParaRPr lang="hr-HR" sz="1600">
              <a:solidFill>
                <a:srgbClr val="F3F3F2"/>
              </a:solidFill>
            </a:endParaRPr>
          </a:p>
        </p:txBody>
      </p:sp>
      <p:pic>
        <p:nvPicPr>
          <p:cNvPr id="4" name="Slika 3">
            <a:extLst>
              <a:ext uri="{FF2B5EF4-FFF2-40B4-BE49-F238E27FC236}">
                <a16:creationId xmlns:a16="http://schemas.microsoft.com/office/drawing/2014/main" id="{6ECBA653-BF1B-67E3-DE6E-31D35BA6D4EC}"/>
              </a:ext>
            </a:extLst>
          </p:cNvPr>
          <p:cNvPicPr>
            <a:picLocks noChangeAspect="1"/>
          </p:cNvPicPr>
          <p:nvPr/>
        </p:nvPicPr>
        <p:blipFill>
          <a:blip r:embed="rId2"/>
          <a:stretch>
            <a:fillRect/>
          </a:stretch>
        </p:blipFill>
        <p:spPr>
          <a:xfrm>
            <a:off x="5340297" y="1296306"/>
            <a:ext cx="6220332" cy="4269305"/>
          </a:xfrm>
          <a:prstGeom prst="rect">
            <a:avLst/>
          </a:prstGeom>
        </p:spPr>
      </p:pic>
    </p:spTree>
    <p:extLst>
      <p:ext uri="{BB962C8B-B14F-4D97-AF65-F5344CB8AC3E}">
        <p14:creationId xmlns:p14="http://schemas.microsoft.com/office/powerpoint/2010/main" val="174093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0E31E4-3D8A-0702-49B0-592AF0AB5D5F}"/>
              </a:ext>
            </a:extLst>
          </p:cNvPr>
          <p:cNvSpPr>
            <a:spLocks noGrp="1"/>
          </p:cNvSpPr>
          <p:nvPr>
            <p:ph type="title"/>
          </p:nvPr>
        </p:nvSpPr>
        <p:spPr/>
        <p:txBody>
          <a:bodyPr/>
          <a:lstStyle/>
          <a:p>
            <a:r>
              <a:rPr lang="hr-HR" dirty="0"/>
              <a:t>Ovisnost modernog doba</a:t>
            </a:r>
          </a:p>
        </p:txBody>
      </p:sp>
      <p:sp>
        <p:nvSpPr>
          <p:cNvPr id="3" name="Rezervirano mjesto sadržaja 2">
            <a:extLst>
              <a:ext uri="{FF2B5EF4-FFF2-40B4-BE49-F238E27FC236}">
                <a16:creationId xmlns:a16="http://schemas.microsoft.com/office/drawing/2014/main" id="{AAE72C20-E5FF-34F6-2C6C-A9AA585324BB}"/>
              </a:ext>
            </a:extLst>
          </p:cNvPr>
          <p:cNvSpPr>
            <a:spLocks noGrp="1"/>
          </p:cNvSpPr>
          <p:nvPr>
            <p:ph idx="1"/>
          </p:nvPr>
        </p:nvSpPr>
        <p:spPr/>
        <p:txBody>
          <a:bodyPr>
            <a:normAutofit lnSpcReduction="10000"/>
          </a:bodyPr>
          <a:lstStyle/>
          <a:p>
            <a:r>
              <a:rPr lang="hr-HR" dirty="0"/>
              <a:t>Naziva se još </a:t>
            </a:r>
            <a:r>
              <a:rPr lang="hr-HR" dirty="0" err="1"/>
              <a:t>shoppingolizam</a:t>
            </a:r>
            <a:r>
              <a:rPr lang="hr-HR" dirty="0"/>
              <a:t>, </a:t>
            </a:r>
            <a:r>
              <a:rPr lang="hr-HR" dirty="0" err="1"/>
              <a:t>oniomanija</a:t>
            </a:r>
            <a:r>
              <a:rPr lang="hr-HR" dirty="0"/>
              <a:t>, kompulzivna kupnja</a:t>
            </a:r>
          </a:p>
          <a:p>
            <a:r>
              <a:rPr lang="hr-HR" dirty="0"/>
              <a:t>Smatra vrstom opsesivno-kompulzivnog poremećaja</a:t>
            </a:r>
          </a:p>
          <a:p>
            <a:r>
              <a:rPr lang="hr-HR" dirty="0" err="1"/>
              <a:t>Desktruktivna</a:t>
            </a:r>
            <a:r>
              <a:rPr lang="hr-HR" dirty="0"/>
              <a:t> ovisnost koja nas uništava mentalno, financijski i emocionalno</a:t>
            </a:r>
          </a:p>
          <a:p>
            <a:pPr marL="0" indent="0">
              <a:buNone/>
            </a:pPr>
            <a:endParaRPr lang="hr-HR" dirty="0"/>
          </a:p>
          <a:p>
            <a:pPr marL="0" indent="0">
              <a:buNone/>
            </a:pPr>
            <a:r>
              <a:rPr lang="hr-HR" dirty="0"/>
              <a:t>   KARAKTERISTIKE </a:t>
            </a:r>
          </a:p>
          <a:p>
            <a:r>
              <a:rPr lang="hr-HR" dirty="0"/>
              <a:t>Kupovina se obavlja u trenucima kada je osoba sama, loše raspoložena, nervozna, ljuta</a:t>
            </a:r>
          </a:p>
          <a:p>
            <a:r>
              <a:rPr lang="hr-HR" dirty="0"/>
              <a:t>Osoba osjeća intenzivnu sreću ili euforiju neposredno nakon kupovine, osjeća paniku u nedostatku novca ili  kreditne kartice, osjeća stid ili krivicu nakon kupovine, kupuje karticom ili na kredit radije nego gotovim novcem</a:t>
            </a:r>
          </a:p>
          <a:p>
            <a:endParaRPr lang="hr-HR" dirty="0"/>
          </a:p>
        </p:txBody>
      </p:sp>
    </p:spTree>
    <p:extLst>
      <p:ext uri="{BB962C8B-B14F-4D97-AF65-F5344CB8AC3E}">
        <p14:creationId xmlns:p14="http://schemas.microsoft.com/office/powerpoint/2010/main" val="258038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4" name="Rectangle 65">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ner restaurant">
            <a:extLst>
              <a:ext uri="{FF2B5EF4-FFF2-40B4-BE49-F238E27FC236}">
                <a16:creationId xmlns:a16="http://schemas.microsoft.com/office/drawing/2014/main" id="{5C5E9CDE-DC4D-64A3-D408-F0E8185166E5}"/>
              </a:ext>
            </a:extLst>
          </p:cNvPr>
          <p:cNvPicPr>
            <a:picLocks noChangeAspect="1"/>
          </p:cNvPicPr>
          <p:nvPr/>
        </p:nvPicPr>
        <p:blipFill rotWithShape="1">
          <a:blip r:embed="rId2">
            <a:grayscl/>
          </a:blip>
          <a:srcRect t="2387" b="13261"/>
          <a:stretch/>
        </p:blipFill>
        <p:spPr>
          <a:xfrm>
            <a:off x="20" y="-1"/>
            <a:ext cx="12191980" cy="6864691"/>
          </a:xfrm>
          <a:prstGeom prst="rect">
            <a:avLst/>
          </a:prstGeom>
        </p:spPr>
      </p:pic>
      <p:sp>
        <p:nvSpPr>
          <p:cNvPr id="75" name="Rectangle 67">
            <a:extLst>
              <a:ext uri="{FF2B5EF4-FFF2-40B4-BE49-F238E27FC236}">
                <a16:creationId xmlns:a16="http://schemas.microsoft.com/office/drawing/2014/main" id="{037EA4EB-4F7C-4751-A4A2-563CD920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6" name="Rectangle 69">
            <a:extLst>
              <a:ext uri="{FF2B5EF4-FFF2-40B4-BE49-F238E27FC236}">
                <a16:creationId xmlns:a16="http://schemas.microsoft.com/office/drawing/2014/main" id="{A8197E63-3449-474F-AF38-381E13488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6">
            <a:extLst>
              <a:ext uri="{FF2B5EF4-FFF2-40B4-BE49-F238E27FC236}">
                <a16:creationId xmlns:a16="http://schemas.microsoft.com/office/drawing/2014/main" id="{0010EC45-8B8C-49A1-92F4-297215C95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Naslov 1">
            <a:extLst>
              <a:ext uri="{FF2B5EF4-FFF2-40B4-BE49-F238E27FC236}">
                <a16:creationId xmlns:a16="http://schemas.microsoft.com/office/drawing/2014/main" id="{89E72C4B-B91C-A140-AADB-0DC021EC41E9}"/>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10000" spc="800"/>
              <a:t>Droge</a:t>
            </a:r>
          </a:p>
        </p:txBody>
      </p:sp>
      <p:sp>
        <p:nvSpPr>
          <p:cNvPr id="3" name="Rezervirano mjesto sadržaja 2">
            <a:extLst>
              <a:ext uri="{FF2B5EF4-FFF2-40B4-BE49-F238E27FC236}">
                <a16:creationId xmlns:a16="http://schemas.microsoft.com/office/drawing/2014/main" id="{ABEFECF5-79FE-C2E7-2C2D-D21374946AF8}"/>
              </a:ext>
            </a:extLst>
          </p:cNvPr>
          <p:cNvSpPr>
            <a:spLocks noGrp="1"/>
          </p:cNvSpPr>
          <p:nvPr>
            <p:ph idx="1"/>
          </p:nvPr>
        </p:nvSpPr>
        <p:spPr>
          <a:xfrm>
            <a:off x="1738333" y="5960828"/>
            <a:ext cx="8998798" cy="530269"/>
          </a:xfrm>
        </p:spPr>
        <p:txBody>
          <a:bodyPr vert="horz" lIns="91440" tIns="45720" rIns="91440" bIns="45720" rtlCol="0" anchor="t">
            <a:normAutofit/>
          </a:bodyPr>
          <a:lstStyle/>
          <a:p>
            <a:pPr marL="0" indent="0" algn="ctr">
              <a:lnSpc>
                <a:spcPct val="90000"/>
              </a:lnSpc>
              <a:buNone/>
            </a:pPr>
            <a:r>
              <a:rPr lang="en-US" sz="1400" b="1" cap="all" spc="400">
                <a:solidFill>
                  <a:schemeClr val="tx2"/>
                </a:solidFill>
              </a:rPr>
              <a:t>Svaka supstanca koja unošenjem u organizam mijenja jedan ili više njegovih funkcija</a:t>
            </a:r>
          </a:p>
        </p:txBody>
      </p:sp>
    </p:spTree>
    <p:extLst>
      <p:ext uri="{BB962C8B-B14F-4D97-AF65-F5344CB8AC3E}">
        <p14:creationId xmlns:p14="http://schemas.microsoft.com/office/powerpoint/2010/main" val="183388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FE5E4F-11FC-EEF8-5F85-F018003C9A06}"/>
              </a:ext>
            </a:extLst>
          </p:cNvPr>
          <p:cNvSpPr>
            <a:spLocks noGrp="1"/>
          </p:cNvSpPr>
          <p:nvPr>
            <p:ph type="title"/>
          </p:nvPr>
        </p:nvSpPr>
        <p:spPr/>
        <p:txBody>
          <a:bodyPr anchor="b">
            <a:normAutofit/>
          </a:bodyPr>
          <a:lstStyle/>
          <a:p>
            <a:r>
              <a:rPr lang="hr-HR" sz="6000" dirty="0"/>
              <a:t>BIRAJTE</a:t>
            </a:r>
          </a:p>
        </p:txBody>
      </p:sp>
      <p:pic>
        <p:nvPicPr>
          <p:cNvPr id="6" name="Rezervirano mjesto sadržaja 5">
            <a:extLst>
              <a:ext uri="{FF2B5EF4-FFF2-40B4-BE49-F238E27FC236}">
                <a16:creationId xmlns:a16="http://schemas.microsoft.com/office/drawing/2014/main" id="{2CC9DAA2-5889-27D7-4FFC-AF5A2280E227}"/>
              </a:ext>
            </a:extLst>
          </p:cNvPr>
          <p:cNvPicPr>
            <a:picLocks noGrp="1" noChangeAspect="1"/>
          </p:cNvPicPr>
          <p:nvPr>
            <p:ph idx="1"/>
          </p:nvPr>
        </p:nvPicPr>
        <p:blipFill>
          <a:blip r:embed="rId2"/>
          <a:stretch>
            <a:fillRect/>
          </a:stretch>
        </p:blipFill>
        <p:spPr>
          <a:xfrm>
            <a:off x="3580450" y="5724046"/>
            <a:ext cx="3548180" cy="1133954"/>
          </a:xfrm>
          <a:prstGeom prst="rect">
            <a:avLst/>
          </a:prstGeom>
        </p:spPr>
      </p:pic>
      <p:pic>
        <p:nvPicPr>
          <p:cNvPr id="4" name="Rezervirano mjesto sadržaja 3">
            <a:extLst>
              <a:ext uri="{FF2B5EF4-FFF2-40B4-BE49-F238E27FC236}">
                <a16:creationId xmlns:a16="http://schemas.microsoft.com/office/drawing/2014/main" id="{C54D3F1D-65CD-FB14-8A32-5300C01FF41F}"/>
              </a:ext>
            </a:extLst>
          </p:cNvPr>
          <p:cNvPicPr>
            <a:picLocks noChangeAspect="1"/>
          </p:cNvPicPr>
          <p:nvPr/>
        </p:nvPicPr>
        <p:blipFill>
          <a:blip r:embed="rId3"/>
          <a:stretch>
            <a:fillRect/>
          </a:stretch>
        </p:blipFill>
        <p:spPr>
          <a:xfrm>
            <a:off x="3058608" y="2095167"/>
            <a:ext cx="6074784" cy="2888317"/>
          </a:xfrm>
          <a:prstGeom prst="rect">
            <a:avLst/>
          </a:prstGeom>
        </p:spPr>
      </p:pic>
      <p:pic>
        <p:nvPicPr>
          <p:cNvPr id="7" name="Slika 6">
            <a:extLst>
              <a:ext uri="{FF2B5EF4-FFF2-40B4-BE49-F238E27FC236}">
                <a16:creationId xmlns:a16="http://schemas.microsoft.com/office/drawing/2014/main" id="{BF2E7066-94CD-DECD-0EB7-4C6E0B3609ED}"/>
              </a:ext>
            </a:extLst>
          </p:cNvPr>
          <p:cNvPicPr>
            <a:picLocks noChangeAspect="1"/>
          </p:cNvPicPr>
          <p:nvPr/>
        </p:nvPicPr>
        <p:blipFill>
          <a:blip r:embed="rId4"/>
          <a:stretch>
            <a:fillRect/>
          </a:stretch>
        </p:blipFill>
        <p:spPr>
          <a:xfrm>
            <a:off x="7149389" y="5748664"/>
            <a:ext cx="1139486" cy="1084718"/>
          </a:xfrm>
          <a:prstGeom prst="rect">
            <a:avLst/>
          </a:prstGeom>
        </p:spPr>
      </p:pic>
    </p:spTree>
    <p:extLst>
      <p:ext uri="{BB962C8B-B14F-4D97-AF65-F5344CB8AC3E}">
        <p14:creationId xmlns:p14="http://schemas.microsoft.com/office/powerpoint/2010/main" val="2729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4" descr="Taj Mahal">
            <a:extLst>
              <a:ext uri="{FF2B5EF4-FFF2-40B4-BE49-F238E27FC236}">
                <a16:creationId xmlns:a16="http://schemas.microsoft.com/office/drawing/2014/main" id="{8DE85AB5-D0D5-97B6-FD69-C62C4F816879}"/>
              </a:ext>
            </a:extLst>
          </p:cNvPr>
          <p:cNvPicPr>
            <a:picLocks noChangeAspect="1"/>
          </p:cNvPicPr>
          <p:nvPr/>
        </p:nvPicPr>
        <p:blipFill rotWithShape="1">
          <a:blip r:embed="rId2"/>
          <a:srcRect l="28424" r="31769"/>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Naslov 1">
            <a:extLst>
              <a:ext uri="{FF2B5EF4-FFF2-40B4-BE49-F238E27FC236}">
                <a16:creationId xmlns:a16="http://schemas.microsoft.com/office/drawing/2014/main" id="{586BC64B-763A-DC1E-E56B-B8B554491EA7}"/>
              </a:ext>
            </a:extLst>
          </p:cNvPr>
          <p:cNvSpPr>
            <a:spLocks noGrp="1"/>
          </p:cNvSpPr>
          <p:nvPr>
            <p:ph type="title"/>
          </p:nvPr>
        </p:nvSpPr>
        <p:spPr>
          <a:xfrm>
            <a:off x="765051" y="382385"/>
            <a:ext cx="6015897" cy="1492132"/>
          </a:xfrm>
        </p:spPr>
        <p:txBody>
          <a:bodyPr>
            <a:normAutofit/>
          </a:bodyPr>
          <a:lstStyle/>
          <a:p>
            <a:r>
              <a:rPr lang="hr-HR" dirty="0"/>
              <a:t>Učinak droga </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zervirano mjesto sadržaja 2">
            <a:extLst>
              <a:ext uri="{FF2B5EF4-FFF2-40B4-BE49-F238E27FC236}">
                <a16:creationId xmlns:a16="http://schemas.microsoft.com/office/drawing/2014/main" id="{10CB71EE-4A36-971D-B625-143737C4892C}"/>
              </a:ext>
            </a:extLst>
          </p:cNvPr>
          <p:cNvSpPr>
            <a:spLocks noGrp="1"/>
          </p:cNvSpPr>
          <p:nvPr>
            <p:ph idx="1"/>
          </p:nvPr>
        </p:nvSpPr>
        <p:spPr>
          <a:xfrm>
            <a:off x="765051" y="2256903"/>
            <a:ext cx="6339134" cy="3622690"/>
          </a:xfrm>
        </p:spPr>
        <p:txBody>
          <a:bodyPr>
            <a:normAutofit/>
          </a:bodyPr>
          <a:lstStyle/>
          <a:p>
            <a:r>
              <a:rPr lang="hr-HR" dirty="0"/>
              <a:t>Učinak droga i reakcija na drogu je INDIVIDUALNA !!!</a:t>
            </a:r>
          </a:p>
          <a:p>
            <a:pPr marL="0" indent="0">
              <a:buNone/>
            </a:pPr>
            <a:endParaRPr lang="hr-HR" dirty="0"/>
          </a:p>
          <a:p>
            <a:r>
              <a:rPr lang="hr-HR" dirty="0"/>
              <a:t>Zajedničko je  - izbjeći probleme i naći zadovoljstvo!</a:t>
            </a:r>
          </a:p>
          <a:p>
            <a:pPr marL="0" indent="0">
              <a:buNone/>
            </a:pPr>
            <a:endParaRPr lang="hr-HR" dirty="0"/>
          </a:p>
          <a:p>
            <a:pPr marL="0" indent="0">
              <a:buNone/>
            </a:pPr>
            <a:r>
              <a:rPr lang="hr-HR" dirty="0"/>
              <a:t>  </a:t>
            </a:r>
            <a:r>
              <a:rPr lang="pl-PL" dirty="0"/>
              <a:t>NARKOMANIJA  - strast za uživanjem u drogama</a:t>
            </a:r>
            <a:endParaRPr lang="hr-HR" dirty="0"/>
          </a:p>
          <a:p>
            <a:pPr marL="0" indent="0">
              <a:buNone/>
            </a:pPr>
            <a:endParaRPr lang="hr-HR" dirty="0"/>
          </a:p>
          <a:p>
            <a:pPr marL="0" indent="0">
              <a:buNone/>
            </a:pPr>
            <a:r>
              <a:rPr lang="hr-HR" dirty="0"/>
              <a:t> „ ŽIVJETI KRATKO ALI SLATKO ”</a:t>
            </a:r>
          </a:p>
        </p:txBody>
      </p:sp>
    </p:spTree>
    <p:extLst>
      <p:ext uri="{BB962C8B-B14F-4D97-AF65-F5344CB8AC3E}">
        <p14:creationId xmlns:p14="http://schemas.microsoft.com/office/powerpoint/2010/main" val="286816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9C09562-E216-3112-6A8F-AE5CD6CF274B}"/>
              </a:ext>
            </a:extLst>
          </p:cNvPr>
          <p:cNvSpPr>
            <a:spLocks noGrp="1"/>
          </p:cNvSpPr>
          <p:nvPr>
            <p:ph type="title"/>
          </p:nvPr>
        </p:nvSpPr>
        <p:spPr>
          <a:xfrm>
            <a:off x="765051" y="382385"/>
            <a:ext cx="6015897" cy="1492132"/>
          </a:xfrm>
        </p:spPr>
        <p:txBody>
          <a:bodyPr>
            <a:normAutofit/>
          </a:bodyPr>
          <a:lstStyle/>
          <a:p>
            <a:r>
              <a:rPr lang="hr-HR" dirty="0"/>
              <a:t>NAČINI UZIMANJA DROGA</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id="{BB0E6AD2-FA64-0233-D193-7C786E0AF5A4}"/>
              </a:ext>
            </a:extLst>
          </p:cNvPr>
          <p:cNvSpPr>
            <a:spLocks noGrp="1"/>
          </p:cNvSpPr>
          <p:nvPr>
            <p:ph idx="1"/>
          </p:nvPr>
        </p:nvSpPr>
        <p:spPr>
          <a:xfrm>
            <a:off x="765051" y="2286001"/>
            <a:ext cx="6015897" cy="3593591"/>
          </a:xfrm>
        </p:spPr>
        <p:txBody>
          <a:bodyPr>
            <a:normAutofit/>
          </a:bodyPr>
          <a:lstStyle/>
          <a:p>
            <a:r>
              <a:rPr lang="hr-HR" dirty="0"/>
              <a:t>Pušenjem – marihuana, hašiš, nikotin</a:t>
            </a:r>
          </a:p>
          <a:p>
            <a:r>
              <a:rPr lang="hr-HR" dirty="0"/>
              <a:t>Inhaliranjem (</a:t>
            </a:r>
            <a:r>
              <a:rPr lang="hr-HR" dirty="0" err="1"/>
              <a:t>snifanjem</a:t>
            </a:r>
            <a:r>
              <a:rPr lang="hr-HR" dirty="0"/>
              <a:t>) -  ljepila, otapala, aceton</a:t>
            </a:r>
          </a:p>
          <a:p>
            <a:r>
              <a:rPr lang="hr-HR" dirty="0"/>
              <a:t>Gutanjem – LSD,  </a:t>
            </a:r>
            <a:r>
              <a:rPr lang="hr-HR" dirty="0" err="1"/>
              <a:t>speed</a:t>
            </a:r>
            <a:r>
              <a:rPr lang="hr-HR" dirty="0"/>
              <a:t> (amfetamini), </a:t>
            </a:r>
            <a:r>
              <a:rPr lang="hr-HR" dirty="0" err="1"/>
              <a:t>ecstazy</a:t>
            </a:r>
            <a:endParaRPr lang="hr-HR" dirty="0"/>
          </a:p>
          <a:p>
            <a:r>
              <a:rPr lang="hr-HR" dirty="0" err="1"/>
              <a:t>Intranazalno</a:t>
            </a:r>
            <a:r>
              <a:rPr lang="hr-HR" dirty="0"/>
              <a:t> (ušmrkavanjem) – kokain, heroin</a:t>
            </a:r>
          </a:p>
          <a:p>
            <a:r>
              <a:rPr lang="hr-HR" dirty="0"/>
              <a:t>Preko sluznica – SNUS (nikotinske vrećice)</a:t>
            </a:r>
          </a:p>
          <a:p>
            <a:r>
              <a:rPr lang="hr-HR" dirty="0"/>
              <a:t>Intravenozno – kokain, heroin</a:t>
            </a:r>
          </a:p>
        </p:txBody>
      </p:sp>
      <p:pic>
        <p:nvPicPr>
          <p:cNvPr id="5" name="Picture 4" descr="Close-up unopened pill packets">
            <a:extLst>
              <a:ext uri="{FF2B5EF4-FFF2-40B4-BE49-F238E27FC236}">
                <a16:creationId xmlns:a16="http://schemas.microsoft.com/office/drawing/2014/main" id="{66032771-D0DF-ADF8-B2F1-1C43185A46E0}"/>
              </a:ext>
            </a:extLst>
          </p:cNvPr>
          <p:cNvPicPr>
            <a:picLocks noChangeAspect="1"/>
          </p:cNvPicPr>
          <p:nvPr/>
        </p:nvPicPr>
        <p:blipFill rotWithShape="1">
          <a:blip r:embed="rId2"/>
          <a:srcRect l="30006" r="23954"/>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302607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C893C0-9796-EF79-CDF5-86D2D498C2A5}"/>
              </a:ext>
            </a:extLst>
          </p:cNvPr>
          <p:cNvSpPr>
            <a:spLocks noGrp="1"/>
          </p:cNvSpPr>
          <p:nvPr>
            <p:ph type="title"/>
          </p:nvPr>
        </p:nvSpPr>
        <p:spPr/>
        <p:txBody>
          <a:bodyPr/>
          <a:lstStyle/>
          <a:p>
            <a:r>
              <a:rPr lang="hr-HR" dirty="0"/>
              <a:t>Vrste PSIHOAKTIVNIH SUPSTANCI</a:t>
            </a:r>
          </a:p>
        </p:txBody>
      </p:sp>
      <p:sp>
        <p:nvSpPr>
          <p:cNvPr id="3" name="Rezervirano mjesto teksta 2">
            <a:extLst>
              <a:ext uri="{FF2B5EF4-FFF2-40B4-BE49-F238E27FC236}">
                <a16:creationId xmlns:a16="http://schemas.microsoft.com/office/drawing/2014/main" id="{7596010B-11F8-8C3C-1EEE-EEAF33F83A6C}"/>
              </a:ext>
            </a:extLst>
          </p:cNvPr>
          <p:cNvSpPr>
            <a:spLocks noGrp="1"/>
          </p:cNvSpPr>
          <p:nvPr>
            <p:ph type="body" idx="1"/>
          </p:nvPr>
        </p:nvSpPr>
        <p:spPr/>
        <p:txBody>
          <a:bodyPr/>
          <a:lstStyle/>
          <a:p>
            <a:r>
              <a:rPr lang="hr-HR" dirty="0"/>
              <a:t>LEGALNOST</a:t>
            </a:r>
          </a:p>
        </p:txBody>
      </p:sp>
      <p:sp>
        <p:nvSpPr>
          <p:cNvPr id="4" name="Rezervirano mjesto sadržaja 3">
            <a:extLst>
              <a:ext uri="{FF2B5EF4-FFF2-40B4-BE49-F238E27FC236}">
                <a16:creationId xmlns:a16="http://schemas.microsoft.com/office/drawing/2014/main" id="{8F16DE34-FA17-3C65-BEB8-53496A5959D5}"/>
              </a:ext>
            </a:extLst>
          </p:cNvPr>
          <p:cNvSpPr>
            <a:spLocks noGrp="1"/>
          </p:cNvSpPr>
          <p:nvPr>
            <p:ph sz="half" idx="2"/>
          </p:nvPr>
        </p:nvSpPr>
        <p:spPr/>
        <p:txBody>
          <a:bodyPr/>
          <a:lstStyle/>
          <a:p>
            <a:r>
              <a:rPr lang="hr-HR" dirty="0"/>
              <a:t>LEGALNE – alkohol, nikotin, kofein</a:t>
            </a:r>
          </a:p>
          <a:p>
            <a:pPr marL="0" indent="0">
              <a:buNone/>
            </a:pPr>
            <a:r>
              <a:rPr lang="hr-HR" dirty="0"/>
              <a:t>                      ljepila, otapala, aceton</a:t>
            </a:r>
          </a:p>
          <a:p>
            <a:endParaRPr lang="hr-HR" dirty="0"/>
          </a:p>
          <a:p>
            <a:r>
              <a:rPr lang="hr-HR" dirty="0"/>
              <a:t>ILEGALNE – marihuana, kokain, heroin, ecstasy, amfetamini, LSD</a:t>
            </a:r>
          </a:p>
          <a:p>
            <a:endParaRPr lang="hr-HR" dirty="0"/>
          </a:p>
        </p:txBody>
      </p:sp>
      <p:sp>
        <p:nvSpPr>
          <p:cNvPr id="5" name="Rezervirano mjesto teksta 4">
            <a:extLst>
              <a:ext uri="{FF2B5EF4-FFF2-40B4-BE49-F238E27FC236}">
                <a16:creationId xmlns:a16="http://schemas.microsoft.com/office/drawing/2014/main" id="{951EF0B2-223E-0E4F-ADD9-3EDD8FCCE1AA}"/>
              </a:ext>
            </a:extLst>
          </p:cNvPr>
          <p:cNvSpPr>
            <a:spLocks noGrp="1"/>
          </p:cNvSpPr>
          <p:nvPr>
            <p:ph type="body" sz="quarter" idx="3"/>
          </p:nvPr>
        </p:nvSpPr>
        <p:spPr/>
        <p:txBody>
          <a:bodyPr/>
          <a:lstStyle/>
          <a:p>
            <a:r>
              <a:rPr lang="hr-HR" dirty="0"/>
              <a:t>UČINAK NA ORGANIZAM</a:t>
            </a:r>
          </a:p>
        </p:txBody>
      </p:sp>
      <p:sp>
        <p:nvSpPr>
          <p:cNvPr id="6" name="Rezervirano mjesto sadržaja 5">
            <a:extLst>
              <a:ext uri="{FF2B5EF4-FFF2-40B4-BE49-F238E27FC236}">
                <a16:creationId xmlns:a16="http://schemas.microsoft.com/office/drawing/2014/main" id="{DB2AE155-A4B3-4820-A724-9028AE93DB57}"/>
              </a:ext>
            </a:extLst>
          </p:cNvPr>
          <p:cNvSpPr>
            <a:spLocks noGrp="1"/>
          </p:cNvSpPr>
          <p:nvPr>
            <p:ph sz="quarter" idx="4"/>
          </p:nvPr>
        </p:nvSpPr>
        <p:spPr/>
        <p:txBody>
          <a:bodyPr/>
          <a:lstStyle/>
          <a:p>
            <a:r>
              <a:rPr lang="hr-HR" dirty="0"/>
              <a:t>PSIHODEPRESORI – heroin, </a:t>
            </a:r>
            <a:r>
              <a:rPr lang="hr-HR" dirty="0" err="1"/>
              <a:t>morfin</a:t>
            </a:r>
            <a:r>
              <a:rPr lang="hr-HR" dirty="0"/>
              <a:t>, metadon</a:t>
            </a:r>
          </a:p>
          <a:p>
            <a:r>
              <a:rPr lang="hr-HR" dirty="0"/>
              <a:t>PSIHOSTIMULATORI – kokain, amfetamini</a:t>
            </a:r>
          </a:p>
          <a:p>
            <a:r>
              <a:rPr lang="hr-HR" dirty="0"/>
              <a:t>HALUCINOGENI – LSD, </a:t>
            </a:r>
            <a:r>
              <a:rPr lang="hr-HR" dirty="0" err="1"/>
              <a:t>meskalin</a:t>
            </a:r>
            <a:endParaRPr lang="hr-HR" dirty="0"/>
          </a:p>
          <a:p>
            <a:r>
              <a:rPr lang="hr-HR" dirty="0"/>
              <a:t>MIJEŠANI UČINAK – marihuana, hašiš, ecstasy</a:t>
            </a:r>
          </a:p>
        </p:txBody>
      </p:sp>
    </p:spTree>
    <p:extLst>
      <p:ext uri="{BB962C8B-B14F-4D97-AF65-F5344CB8AC3E}">
        <p14:creationId xmlns:p14="http://schemas.microsoft.com/office/powerpoint/2010/main" val="409112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3E9A2D-B9AD-EA8C-8A51-F05D64AE72B1}"/>
              </a:ext>
            </a:extLst>
          </p:cNvPr>
          <p:cNvSpPr>
            <a:spLocks noGrp="1"/>
          </p:cNvSpPr>
          <p:nvPr>
            <p:ph type="title"/>
          </p:nvPr>
        </p:nvSpPr>
        <p:spPr/>
        <p:txBody>
          <a:bodyPr/>
          <a:lstStyle/>
          <a:p>
            <a:r>
              <a:rPr lang="hr-HR" dirty="0"/>
              <a:t>Podrijetlo droga</a:t>
            </a:r>
          </a:p>
        </p:txBody>
      </p:sp>
      <p:sp>
        <p:nvSpPr>
          <p:cNvPr id="3" name="Rezervirano mjesto sadržaja 2">
            <a:extLst>
              <a:ext uri="{FF2B5EF4-FFF2-40B4-BE49-F238E27FC236}">
                <a16:creationId xmlns:a16="http://schemas.microsoft.com/office/drawing/2014/main" id="{D2C24928-AC16-7EC3-714D-282A40F39F3F}"/>
              </a:ext>
            </a:extLst>
          </p:cNvPr>
          <p:cNvSpPr>
            <a:spLocks noGrp="1"/>
          </p:cNvSpPr>
          <p:nvPr>
            <p:ph idx="1"/>
          </p:nvPr>
        </p:nvSpPr>
        <p:spPr/>
        <p:txBody>
          <a:bodyPr>
            <a:normAutofit/>
          </a:bodyPr>
          <a:lstStyle/>
          <a:p>
            <a:pPr marL="0" indent="0">
              <a:buNone/>
            </a:pPr>
            <a:r>
              <a:rPr lang="hr-HR" sz="2400" dirty="0"/>
              <a:t>PRIRODNE – marihuana, hašiš, opijum, kokain, </a:t>
            </a:r>
            <a:r>
              <a:rPr lang="hr-HR" sz="2400" dirty="0" err="1"/>
              <a:t>meskalin</a:t>
            </a:r>
            <a:r>
              <a:rPr lang="hr-HR" sz="2400" dirty="0"/>
              <a:t> iz kaktusa, </a:t>
            </a:r>
          </a:p>
          <a:p>
            <a:pPr marL="0" indent="0">
              <a:buNone/>
            </a:pPr>
            <a:r>
              <a:rPr lang="hr-HR" sz="2400" dirty="0"/>
              <a:t>                     </a:t>
            </a:r>
            <a:r>
              <a:rPr lang="hr-HR" sz="2400" dirty="0" err="1"/>
              <a:t>psilocin</a:t>
            </a:r>
            <a:r>
              <a:rPr lang="hr-HR" sz="2400" dirty="0"/>
              <a:t> iz psihodeličnih gljiva</a:t>
            </a:r>
          </a:p>
          <a:p>
            <a:pPr marL="0" indent="0">
              <a:buNone/>
            </a:pPr>
            <a:endParaRPr lang="hr-HR" sz="2400" dirty="0"/>
          </a:p>
          <a:p>
            <a:pPr marL="0" indent="0">
              <a:buNone/>
            </a:pPr>
            <a:r>
              <a:rPr lang="hr-HR" sz="2400" dirty="0"/>
              <a:t>POLUSINTETIČKE – heroin</a:t>
            </a:r>
          </a:p>
          <a:p>
            <a:pPr marL="0" indent="0">
              <a:buNone/>
            </a:pPr>
            <a:endParaRPr lang="hr-HR" sz="2400" dirty="0"/>
          </a:p>
          <a:p>
            <a:pPr marL="0" indent="0">
              <a:buNone/>
            </a:pPr>
            <a:r>
              <a:rPr lang="hr-HR" sz="2400" dirty="0"/>
              <a:t>SINTETIČKE – LSD, ecstasy, amfetamini, metadon</a:t>
            </a:r>
          </a:p>
        </p:txBody>
      </p:sp>
    </p:spTree>
    <p:extLst>
      <p:ext uri="{BB962C8B-B14F-4D97-AF65-F5344CB8AC3E}">
        <p14:creationId xmlns:p14="http://schemas.microsoft.com/office/powerpoint/2010/main" val="319964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62570FE-8E1C-4A25-8827-8928189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40B24BC-917F-49C2-B8AA-C569A400B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6">
            <a:extLst>
              <a:ext uri="{FF2B5EF4-FFF2-40B4-BE49-F238E27FC236}">
                <a16:creationId xmlns:a16="http://schemas.microsoft.com/office/drawing/2014/main" id="{39F7F083-7C2B-4120-9960-D77AB2863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75000"/>
            </a:schemeClr>
          </a:solidFill>
          <a:ln w="0">
            <a:noFill/>
            <a:prstDash val="solid"/>
            <a:round/>
            <a:headEnd/>
            <a:tailEnd/>
          </a:ln>
        </p:spPr>
      </p:sp>
      <p:pic>
        <p:nvPicPr>
          <p:cNvPr id="3" name="Slika 2">
            <a:extLst>
              <a:ext uri="{FF2B5EF4-FFF2-40B4-BE49-F238E27FC236}">
                <a16:creationId xmlns:a16="http://schemas.microsoft.com/office/drawing/2014/main" id="{9D8A0D41-1223-2959-7CC9-8953C23C21B2}"/>
              </a:ext>
            </a:extLst>
          </p:cNvPr>
          <p:cNvPicPr>
            <a:picLocks noChangeAspect="1"/>
          </p:cNvPicPr>
          <p:nvPr/>
        </p:nvPicPr>
        <p:blipFill>
          <a:blip r:embed="rId2"/>
          <a:stretch>
            <a:fillRect/>
          </a:stretch>
        </p:blipFill>
        <p:spPr>
          <a:xfrm>
            <a:off x="1378634" y="773724"/>
            <a:ext cx="9678571" cy="5331654"/>
          </a:xfrm>
          <a:prstGeom prst="rect">
            <a:avLst/>
          </a:prstGeom>
        </p:spPr>
      </p:pic>
    </p:spTree>
    <p:extLst>
      <p:ext uri="{BB962C8B-B14F-4D97-AF65-F5344CB8AC3E}">
        <p14:creationId xmlns:p14="http://schemas.microsoft.com/office/powerpoint/2010/main" val="2006041816"/>
      </p:ext>
    </p:extLst>
  </p:cSld>
  <p:clrMapOvr>
    <a:masterClrMapping/>
  </p:clrMapOvr>
</p:sld>
</file>

<file path=ppt/theme/theme1.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TM03457510[[fn=Sapun]]</Template>
  <TotalTime>1542</TotalTime>
  <Words>2609</Words>
  <Application>Microsoft Office PowerPoint</Application>
  <PresentationFormat>Široki zaslon</PresentationFormat>
  <Paragraphs>269</Paragraphs>
  <Slides>40</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40</vt:i4>
      </vt:variant>
    </vt:vector>
  </HeadingPairs>
  <TitlesOfParts>
    <vt:vector size="45" baseType="lpstr">
      <vt:lpstr>Arial</vt:lpstr>
      <vt:lpstr>Gill Sans MT</vt:lpstr>
      <vt:lpstr>Impact</vt:lpstr>
      <vt:lpstr>Wingdings</vt:lpstr>
      <vt:lpstr>Značka</vt:lpstr>
      <vt:lpstr>Čovjek bez ovisnosti    „Život sa stilom”</vt:lpstr>
      <vt:lpstr>Što je ovisnost?</vt:lpstr>
      <vt:lpstr>VRSTE OVISNOSTI</vt:lpstr>
      <vt:lpstr>Droge</vt:lpstr>
      <vt:lpstr>Učinak droga </vt:lpstr>
      <vt:lpstr>NAČINI UZIMANJA DROGA</vt:lpstr>
      <vt:lpstr>Vrste PSIHOAKTIVNIH SUPSTANCI</vt:lpstr>
      <vt:lpstr>Podrijetlo droga</vt:lpstr>
      <vt:lpstr>PowerPoint prezentacija</vt:lpstr>
      <vt:lpstr>Marihuana</vt:lpstr>
      <vt:lpstr>Učinak marihuane</vt:lpstr>
      <vt:lpstr>Legalizirana marihuana</vt:lpstr>
      <vt:lpstr>heroin</vt:lpstr>
      <vt:lpstr>kokain</vt:lpstr>
      <vt:lpstr>LSD   </vt:lpstr>
      <vt:lpstr>SPEED - amfetamini </vt:lpstr>
      <vt:lpstr>Ecstasy</vt:lpstr>
      <vt:lpstr>Inhalanti</vt:lpstr>
      <vt:lpstr>STATISTIKA</vt:lpstr>
      <vt:lpstr>PowerPoint prezentacija</vt:lpstr>
      <vt:lpstr>Životni PUT ovisnika </vt:lpstr>
      <vt:lpstr>Ovisnost o alkoholu</vt:lpstr>
      <vt:lpstr>Umjerenost u alkoholu</vt:lpstr>
      <vt:lpstr>Predispozicija alkoholizma</vt:lpstr>
      <vt:lpstr>Tipovi alkoholičara </vt:lpstr>
      <vt:lpstr>Učinak alkohola na pojedinca</vt:lpstr>
      <vt:lpstr>Dugoročne posljedice</vt:lpstr>
      <vt:lpstr>Ovisnost o masovnim medijima </vt:lpstr>
      <vt:lpstr>Ovisnost   o   internetu </vt:lpstr>
      <vt:lpstr>Kako prepoznati ovisnost o internetu</vt:lpstr>
      <vt:lpstr>Utjecaj medija na formiranje ličnosti</vt:lpstr>
      <vt:lpstr>Što možemo učiniti?</vt:lpstr>
      <vt:lpstr>Pravilan pristup</vt:lpstr>
      <vt:lpstr>    Ovisnost o kockanju</vt:lpstr>
      <vt:lpstr>Socijalno  vs.  Patološko kockanje</vt:lpstr>
      <vt:lpstr>Ovisnost o poslu</vt:lpstr>
      <vt:lpstr>PowerPoint prezentacija</vt:lpstr>
      <vt:lpstr>Ovisnost o kupovini</vt:lpstr>
      <vt:lpstr>Ovisnost modernog doba</vt:lpstr>
      <vt:lpstr>BIRAJTE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Čovjek bez ovisnosti    „Život sa stilom”</dc:title>
  <dc:creator>Matija Kolar</dc:creator>
  <cp:lastModifiedBy>Matija Kolar</cp:lastModifiedBy>
  <cp:revision>55</cp:revision>
  <dcterms:created xsi:type="dcterms:W3CDTF">2023-04-13T12:42:09Z</dcterms:created>
  <dcterms:modified xsi:type="dcterms:W3CDTF">2023-04-15T19:50:19Z</dcterms:modified>
</cp:coreProperties>
</file>